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41"/>
  </p:notesMasterIdLst>
  <p:handoutMasterIdLst>
    <p:handoutMasterId r:id="rId42"/>
  </p:handoutMasterIdLst>
  <p:sldIdLst>
    <p:sldId id="265" r:id="rId3"/>
    <p:sldId id="310" r:id="rId4"/>
    <p:sldId id="322" r:id="rId5"/>
    <p:sldId id="323" r:id="rId6"/>
    <p:sldId id="324" r:id="rId7"/>
    <p:sldId id="325" r:id="rId8"/>
    <p:sldId id="326" r:id="rId9"/>
    <p:sldId id="327" r:id="rId10"/>
    <p:sldId id="328" r:id="rId11"/>
    <p:sldId id="329" r:id="rId12"/>
    <p:sldId id="330" r:id="rId13"/>
    <p:sldId id="331" r:id="rId14"/>
    <p:sldId id="332" r:id="rId15"/>
    <p:sldId id="333" r:id="rId16"/>
    <p:sldId id="350" r:id="rId17"/>
    <p:sldId id="339" r:id="rId18"/>
    <p:sldId id="340" r:id="rId19"/>
    <p:sldId id="341" r:id="rId20"/>
    <p:sldId id="342" r:id="rId21"/>
    <p:sldId id="343" r:id="rId22"/>
    <p:sldId id="344" r:id="rId23"/>
    <p:sldId id="345" r:id="rId24"/>
    <p:sldId id="351" r:id="rId25"/>
    <p:sldId id="334" r:id="rId26"/>
    <p:sldId id="346" r:id="rId27"/>
    <p:sldId id="347" r:id="rId28"/>
    <p:sldId id="348" r:id="rId29"/>
    <p:sldId id="335" r:id="rId30"/>
    <p:sldId id="352" r:id="rId31"/>
    <p:sldId id="349" r:id="rId32"/>
    <p:sldId id="336" r:id="rId33"/>
    <p:sldId id="337" r:id="rId34"/>
    <p:sldId id="338" r:id="rId35"/>
    <p:sldId id="353" r:id="rId36"/>
    <p:sldId id="354" r:id="rId37"/>
    <p:sldId id="355" r:id="rId38"/>
    <p:sldId id="356" r:id="rId39"/>
    <p:sldId id="321" r:id="rId40"/>
  </p:sldIdLst>
  <p:sldSz cx="12188825" cy="6858000"/>
  <p:notesSz cx="6858000" cy="9144000"/>
  <p:custDataLst>
    <p:tags r:id="rId4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29" autoAdjust="0"/>
  </p:normalViewPr>
  <p:slideViewPr>
    <p:cSldViewPr showGuides="1">
      <p:cViewPr varScale="1">
        <p:scale>
          <a:sx n="105" d="100"/>
          <a:sy n="105" d="100"/>
        </p:scale>
        <p:origin x="120" y="330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11/07/2016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11/07/2016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11/07/2016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11/07/2016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11/07/2016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11/07/2016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11/07/2016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11/07/2016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11/07/2016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11/07/2016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11/07/2016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11/07/2016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/>
              <a:pPr/>
              <a:t>11/07/2016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9709718" cy="2895600"/>
          </a:xfrm>
        </p:spPr>
        <p:txBody>
          <a:bodyPr/>
          <a:lstStyle/>
          <a:p>
            <a:r>
              <a:rPr lang="en-US" dirty="0" smtClean="0"/>
              <a:t>Bonus Track: </a:t>
            </a:r>
            <a:br>
              <a:rPr lang="en-US" dirty="0" smtClean="0"/>
            </a:br>
            <a:r>
              <a:rPr lang="en-US" dirty="0" err="1" smtClean="0"/>
              <a:t>Introducci</a:t>
            </a:r>
            <a:r>
              <a:rPr lang="en-US" dirty="0" err="1" smtClean="0"/>
              <a:t>ón</a:t>
            </a:r>
            <a:r>
              <a:rPr lang="en-US" dirty="0" smtClean="0"/>
              <a:t> a </a:t>
            </a:r>
            <a:r>
              <a:rPr lang="en-US" dirty="0" err="1" smtClean="0"/>
              <a:t>Powershell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197868" y="4800600"/>
            <a:ext cx="8640960" cy="1219200"/>
          </a:xfrm>
        </p:spPr>
        <p:txBody>
          <a:bodyPr>
            <a:normAutofit/>
          </a:bodyPr>
          <a:lstStyle/>
          <a:p>
            <a:r>
              <a:rPr lang="en-US" sz="2800" dirty="0"/>
              <a:t>Installing and Configuring Windows Server 2012 </a:t>
            </a:r>
            <a:r>
              <a:rPr lang="en-US" sz="2800" dirty="0" smtClean="0"/>
              <a:t>R2 </a:t>
            </a:r>
            <a:r>
              <a:rPr lang="en-US" sz="2800" dirty="0"/>
              <a:t>(70-410)</a:t>
            </a:r>
            <a:endParaRPr lang="it-IT" sz="28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108" y="692696"/>
            <a:ext cx="9256609" cy="121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Por</a:t>
            </a:r>
            <a:r>
              <a:rPr lang="en-US" sz="2800" dirty="0" smtClean="0"/>
              <a:t> que </a:t>
            </a:r>
            <a:r>
              <a:rPr lang="en-US" sz="2800" dirty="0" err="1"/>
              <a:t>necesitamos</a:t>
            </a:r>
            <a:r>
              <a:rPr lang="en-US" sz="2800" dirty="0"/>
              <a:t> el Help</a:t>
            </a:r>
            <a:r>
              <a:rPr lang="en-US" sz="2800" dirty="0" smtClean="0"/>
              <a:t>?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1268761"/>
            <a:ext cx="11449270" cy="4751040"/>
          </a:xfrm>
        </p:spPr>
        <p:txBody>
          <a:bodyPr>
            <a:normAutofit/>
          </a:bodyPr>
          <a:lstStyle/>
          <a:p>
            <a:r>
              <a:rPr lang="en-US" dirty="0" err="1" smtClean="0"/>
              <a:t>Enorme</a:t>
            </a:r>
            <a:r>
              <a:rPr lang="en-US" dirty="0" smtClean="0"/>
              <a:t> </a:t>
            </a:r>
            <a:r>
              <a:rPr lang="en-US" dirty="0" err="1" smtClean="0"/>
              <a:t>cantidad</a:t>
            </a:r>
            <a:r>
              <a:rPr lang="en-US" dirty="0" smtClean="0"/>
              <a:t> de </a:t>
            </a:r>
            <a:r>
              <a:rPr lang="en-US" dirty="0" err="1" smtClean="0"/>
              <a:t>recursos</a:t>
            </a:r>
            <a:r>
              <a:rPr lang="en-US" dirty="0" smtClean="0"/>
              <a:t> al </a:t>
            </a:r>
            <a:r>
              <a:rPr lang="en-US" dirty="0" err="1" smtClean="0"/>
              <a:t>alcance</a:t>
            </a:r>
            <a:r>
              <a:rPr lang="en-US" dirty="0" smtClean="0"/>
              <a:t> de </a:t>
            </a:r>
            <a:r>
              <a:rPr lang="en-US" dirty="0" err="1" smtClean="0"/>
              <a:t>sus</a:t>
            </a:r>
            <a:r>
              <a:rPr lang="en-US" dirty="0" smtClean="0"/>
              <a:t> </a:t>
            </a:r>
            <a:r>
              <a:rPr lang="en-US" dirty="0" err="1" smtClean="0"/>
              <a:t>dedos</a:t>
            </a:r>
            <a:r>
              <a:rPr lang="en-US" dirty="0" smtClean="0"/>
              <a:t> para que </a:t>
            </a:r>
            <a:r>
              <a:rPr lang="en-US" dirty="0" err="1" smtClean="0"/>
              <a:t>tenga</a:t>
            </a:r>
            <a:r>
              <a:rPr lang="en-US" dirty="0" smtClean="0"/>
              <a:t> </a:t>
            </a:r>
            <a:r>
              <a:rPr lang="en-US" dirty="0" err="1" smtClean="0"/>
              <a:t>éxito</a:t>
            </a:r>
            <a:endParaRPr lang="en-US" dirty="0"/>
          </a:p>
          <a:p>
            <a:r>
              <a:rPr lang="en-US" dirty="0" smtClean="0"/>
              <a:t>No </a:t>
            </a:r>
            <a:r>
              <a:rPr lang="en-US" dirty="0" err="1" smtClean="0"/>
              <a:t>memoricen</a:t>
            </a:r>
            <a:r>
              <a:rPr lang="en-US" dirty="0" smtClean="0"/>
              <a:t> – </a:t>
            </a:r>
            <a:r>
              <a:rPr lang="en-US" dirty="0" err="1" smtClean="0"/>
              <a:t>Descubran</a:t>
            </a:r>
            <a:r>
              <a:rPr lang="en-US" dirty="0" smtClean="0"/>
              <a:t>! </a:t>
            </a:r>
            <a:r>
              <a:rPr lang="en-US" dirty="0" err="1" smtClean="0"/>
              <a:t>Busquen</a:t>
            </a:r>
            <a:r>
              <a:rPr lang="en-US" dirty="0" smtClean="0"/>
              <a:t>!</a:t>
            </a:r>
            <a:endParaRPr lang="en-US" dirty="0"/>
          </a:p>
          <a:p>
            <a:r>
              <a:rPr lang="en-US" dirty="0" smtClean="0"/>
              <a:t>Miles de cmdlets </a:t>
            </a:r>
            <a:r>
              <a:rPr lang="en-US" dirty="0"/>
              <a:t>– </a:t>
            </a:r>
            <a:r>
              <a:rPr lang="en-US" dirty="0" err="1" smtClean="0"/>
              <a:t>todos</a:t>
            </a:r>
            <a:r>
              <a:rPr lang="en-US" dirty="0" smtClean="0"/>
              <a:t>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/>
              <a:t>help!</a:t>
            </a:r>
          </a:p>
          <a:p>
            <a:r>
              <a:rPr lang="en-US" dirty="0" err="1" smtClean="0"/>
              <a:t>Recursos</a:t>
            </a:r>
            <a:r>
              <a:rPr lang="en-US" dirty="0" smtClean="0"/>
              <a:t> e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scripting</a:t>
            </a:r>
            <a:endParaRPr lang="en-US" dirty="0"/>
          </a:p>
          <a:p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sobre</a:t>
            </a:r>
            <a:r>
              <a:rPr lang="en-US" dirty="0" smtClean="0"/>
              <a:t> </a:t>
            </a:r>
            <a:r>
              <a:rPr lang="en-US" dirty="0" err="1" smtClean="0"/>
              <a:t>configuración</a:t>
            </a:r>
            <a:r>
              <a:rPr lang="en-US" dirty="0" smtClean="0"/>
              <a:t> </a:t>
            </a:r>
            <a:r>
              <a:rPr lang="en-US" dirty="0" err="1" smtClean="0"/>
              <a:t>avanzada</a:t>
            </a:r>
            <a:r>
              <a:rPr lang="en-US" dirty="0" smtClean="0"/>
              <a:t> de PowerShell</a:t>
            </a:r>
            <a:endParaRPr lang="en-US" dirty="0"/>
          </a:p>
          <a:p>
            <a:pPr lvl="1"/>
            <a:endParaRPr lang="es-AR" dirty="0" smtClean="0"/>
          </a:p>
          <a:p>
            <a:pPr lvl="1"/>
            <a:endParaRPr lang="es-AR" dirty="0"/>
          </a:p>
          <a:p>
            <a:pPr lvl="1"/>
            <a:endParaRPr lang="es-AR" dirty="0" smtClean="0"/>
          </a:p>
          <a:p>
            <a:pPr lvl="1"/>
            <a:endParaRPr lang="es-AR" dirty="0" smtClean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6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/>
              <a:t>Help </a:t>
            </a:r>
            <a:r>
              <a:rPr lang="en-US" sz="2800" dirty="0" err="1" smtClean="0"/>
              <a:t>actualizable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4725143"/>
            <a:ext cx="11449270" cy="1294657"/>
          </a:xfrm>
        </p:spPr>
        <p:txBody>
          <a:bodyPr>
            <a:normAutofit/>
          </a:bodyPr>
          <a:lstStyle/>
          <a:p>
            <a:r>
              <a:rPr lang="en-US" dirty="0"/>
              <a:t>Update </a:t>
            </a:r>
            <a:r>
              <a:rPr lang="en-US" dirty="0" smtClean="0"/>
              <a:t>a la </a:t>
            </a:r>
            <a:r>
              <a:rPr lang="en-US" dirty="0" err="1" smtClean="0"/>
              <a:t>última</a:t>
            </a:r>
            <a:r>
              <a:rPr lang="en-US" dirty="0" smtClean="0"/>
              <a:t> version del </a:t>
            </a:r>
            <a:r>
              <a:rPr lang="en-US" dirty="0"/>
              <a:t>Help</a:t>
            </a:r>
          </a:p>
          <a:p>
            <a:r>
              <a:rPr lang="en-US" dirty="0"/>
              <a:t>Save-Help </a:t>
            </a:r>
            <a:r>
              <a:rPr lang="en-US" dirty="0" smtClean="0"/>
              <a:t>para </a:t>
            </a:r>
            <a:r>
              <a:rPr lang="en-US" dirty="0" err="1" smtClean="0"/>
              <a:t>grabarlo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archivo</a:t>
            </a:r>
            <a:r>
              <a:rPr lang="en-US" dirty="0" smtClean="0"/>
              <a:t> local</a:t>
            </a:r>
            <a:endParaRPr lang="es-AR" dirty="0" smtClean="0"/>
          </a:p>
          <a:p>
            <a:pPr lvl="1"/>
            <a:endParaRPr lang="es-AR" dirty="0"/>
          </a:p>
          <a:p>
            <a:pPr lvl="1"/>
            <a:endParaRPr lang="es-AR" dirty="0" smtClean="0"/>
          </a:p>
          <a:p>
            <a:pPr lvl="1"/>
            <a:endParaRPr lang="es-AR" dirty="0" smtClea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8" name="Picture 7" descr="Update-Hel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379" y="1268760"/>
            <a:ext cx="9805968" cy="329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270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s-AR" sz="2800" dirty="0"/>
              <a:t>Capacidad de descubrimiento en el Sistema de </a:t>
            </a:r>
            <a:r>
              <a:rPr lang="es-AR" sz="2800" dirty="0" err="1" smtClean="0"/>
              <a:t>Help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1268761"/>
            <a:ext cx="4896543" cy="4751040"/>
          </a:xfrm>
        </p:spPr>
        <p:txBody>
          <a:bodyPr>
            <a:normAutofit/>
          </a:bodyPr>
          <a:lstStyle/>
          <a:p>
            <a:r>
              <a:rPr lang="en-US" dirty="0"/>
              <a:t>Get-Help versus Help y</a:t>
            </a:r>
            <a:r>
              <a:rPr lang="en-US" dirty="0" smtClean="0"/>
              <a:t> </a:t>
            </a:r>
            <a:r>
              <a:rPr lang="en-US" dirty="0"/>
              <a:t>Man</a:t>
            </a:r>
          </a:p>
          <a:p>
            <a:r>
              <a:rPr lang="en-US" dirty="0"/>
              <a:t>Help &lt;cmdlet&gt;</a:t>
            </a:r>
          </a:p>
          <a:p>
            <a:r>
              <a:rPr lang="en-US" dirty="0"/>
              <a:t>Help *partial*</a:t>
            </a:r>
          </a:p>
          <a:p>
            <a:r>
              <a:rPr lang="en-US" dirty="0"/>
              <a:t>Help &lt;verb/noun&gt;</a:t>
            </a:r>
          </a:p>
          <a:p>
            <a:r>
              <a:rPr lang="en-US" dirty="0"/>
              <a:t>Help &lt;cmdlet&gt; -Full</a:t>
            </a:r>
          </a:p>
          <a:p>
            <a:r>
              <a:rPr lang="en-US" dirty="0"/>
              <a:t>Help &lt;cmdlet&gt; -Online</a:t>
            </a:r>
          </a:p>
          <a:p>
            <a:r>
              <a:rPr lang="en-US" dirty="0"/>
              <a:t>Help &lt;cmdlet&gt; -</a:t>
            </a:r>
            <a:r>
              <a:rPr lang="en-US" dirty="0" err="1"/>
              <a:t>ShowWindow</a:t>
            </a:r>
            <a:endParaRPr lang="en-US" dirty="0"/>
          </a:p>
          <a:p>
            <a:r>
              <a:rPr lang="en-US" dirty="0"/>
              <a:t>Get-Help About_*</a:t>
            </a:r>
          </a:p>
          <a:p>
            <a:pPr marL="231775" lvl="1" indent="0">
              <a:buNone/>
            </a:pPr>
            <a:endParaRPr lang="es-AR" dirty="0"/>
          </a:p>
          <a:p>
            <a:pPr lvl="1"/>
            <a:endParaRPr lang="es-AR" dirty="0" smtClean="0"/>
          </a:p>
          <a:p>
            <a:pPr lvl="1"/>
            <a:endParaRPr lang="es-AR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5" descr="hel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0648" y="2041510"/>
            <a:ext cx="6644684" cy="2960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7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Entendiendo</a:t>
            </a:r>
            <a:r>
              <a:rPr lang="en-US" sz="2800" dirty="0" smtClean="0"/>
              <a:t> la </a:t>
            </a:r>
            <a:r>
              <a:rPr lang="en-US" sz="2800" dirty="0" err="1" smtClean="0"/>
              <a:t>Sintaxis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1268761"/>
            <a:ext cx="11449270" cy="648071"/>
          </a:xfrm>
        </p:spPr>
        <p:txBody>
          <a:bodyPr>
            <a:normAutofit/>
          </a:bodyPr>
          <a:lstStyle/>
          <a:p>
            <a:r>
              <a:rPr lang="es-AR" dirty="0" smtClean="0"/>
              <a:t>Los </a:t>
            </a:r>
            <a:r>
              <a:rPr lang="es-AR" dirty="0" err="1" smtClean="0"/>
              <a:t>seteos</a:t>
            </a:r>
            <a:r>
              <a:rPr lang="es-AR" dirty="0" smtClean="0"/>
              <a:t> de los parámetros</a:t>
            </a:r>
            <a:endParaRPr lang="es-AR" dirty="0" smtClean="0"/>
          </a:p>
          <a:p>
            <a:pPr lvl="1"/>
            <a:endParaRPr lang="es-AR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sp>
        <p:nvSpPr>
          <p:cNvPr id="6" name="Content Placeholder 1"/>
          <p:cNvSpPr txBox="1">
            <a:spLocks/>
          </p:cNvSpPr>
          <p:nvPr/>
        </p:nvSpPr>
        <p:spPr>
          <a:xfrm>
            <a:off x="261764" y="3933057"/>
            <a:ext cx="11449270" cy="648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/>
              <a:t>Que significa en la sintaxis</a:t>
            </a:r>
          </a:p>
          <a:p>
            <a:pPr lvl="1"/>
            <a:endParaRPr lang="es-AR" dirty="0" smtClean="0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298" y="1686404"/>
            <a:ext cx="10403076" cy="1901760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128" y="4501756"/>
            <a:ext cx="10375878" cy="1060904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/>
          <p:nvPr/>
        </p:nvSpPr>
        <p:spPr>
          <a:xfrm>
            <a:off x="1557190" y="5758389"/>
            <a:ext cx="26340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-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Indica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un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Parametro</a:t>
            </a:r>
            <a:endParaRPr lang="en-US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511908" y="6216680"/>
            <a:ext cx="29973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&lt;&gt;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Indica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los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Argumentos</a:t>
            </a:r>
            <a:endParaRPr lang="en-US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851828" y="5771483"/>
            <a:ext cx="43994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[]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Argumento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Acepta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Multiples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Valore</a:t>
            </a:r>
            <a:endParaRPr lang="en-US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036406" y="5706013"/>
            <a:ext cx="24160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Param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]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es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Opcional</a:t>
            </a:r>
            <a:endParaRPr lang="en-US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51828" y="6210888"/>
            <a:ext cx="2933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[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Param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Arg</a:t>
            </a:r>
            <a:r>
              <a:rPr lang="en-US" dirty="0">
                <a:solidFill>
                  <a:srgbClr val="FF00FF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]</a:t>
            </a:r>
            <a:r>
              <a:rPr lang="en-US" dirty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es</a:t>
            </a:r>
            <a:r>
              <a:rPr lang="en-US" dirty="0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 </a:t>
            </a:r>
            <a:r>
              <a:rPr lang="en-US" dirty="0" err="1" smtClean="0">
                <a:latin typeface="Arial Bold" charset="0"/>
                <a:ea typeface="MS PGothic" charset="0"/>
                <a:cs typeface="MS PGothic" charset="0"/>
                <a:sym typeface="Arial Bold" charset="0"/>
              </a:rPr>
              <a:t>Opcional</a:t>
            </a:r>
            <a:endParaRPr lang="en-US" dirty="0">
              <a:latin typeface="Arial Bold" charset="0"/>
              <a:ea typeface="MS PGothic" charset="0"/>
              <a:cs typeface="MS PGothic" charset="0"/>
              <a:sym typeface="Arial Bol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21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Usando</a:t>
            </a:r>
            <a:r>
              <a:rPr lang="en-US" sz="2800" dirty="0"/>
              <a:t> el Help </a:t>
            </a:r>
            <a:r>
              <a:rPr lang="en-US" sz="2800" dirty="0" err="1"/>
              <a:t>en</a:t>
            </a:r>
            <a:r>
              <a:rPr lang="en-US" sz="2800" dirty="0"/>
              <a:t> el </a:t>
            </a:r>
            <a:r>
              <a:rPr lang="en-US" sz="2800" dirty="0" err="1"/>
              <a:t>mundo</a:t>
            </a:r>
            <a:r>
              <a:rPr lang="en-US" sz="2800" dirty="0"/>
              <a:t> real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  <p:pic>
        <p:nvPicPr>
          <p:cNvPr id="6" name="Picture 5" descr="Example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55" y="1208530"/>
            <a:ext cx="11450825" cy="502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0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Módulo</a:t>
            </a:r>
            <a:r>
              <a:rPr lang="en-US" sz="2800" dirty="0"/>
              <a:t> </a:t>
            </a:r>
            <a:r>
              <a:rPr lang="en-US" sz="2800" dirty="0" smtClean="0"/>
              <a:t>3 </a:t>
            </a:r>
            <a:r>
              <a:rPr lang="en-US" sz="2800" dirty="0"/>
              <a:t>- El Pipeline o </a:t>
            </a:r>
            <a:r>
              <a:rPr lang="en-US" sz="2800" dirty="0" err="1"/>
              <a:t>tubería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1268761"/>
            <a:ext cx="11449270" cy="4751040"/>
          </a:xfrm>
        </p:spPr>
        <p:txBody>
          <a:bodyPr>
            <a:normAutofit/>
          </a:bodyPr>
          <a:lstStyle/>
          <a:p>
            <a:r>
              <a:rPr lang="en-US" dirty="0" smtClean="0"/>
              <a:t>Que </a:t>
            </a:r>
            <a:r>
              <a:rPr lang="en-US" dirty="0" err="1" smtClean="0"/>
              <a:t>es</a:t>
            </a:r>
            <a:r>
              <a:rPr lang="en-US" dirty="0" smtClean="0"/>
              <a:t> el pipeline y que </a:t>
            </a:r>
            <a:r>
              <a:rPr lang="en-US" dirty="0" err="1" smtClean="0"/>
              <a:t>es</a:t>
            </a:r>
            <a:r>
              <a:rPr lang="en-US" dirty="0" smtClean="0"/>
              <a:t> lo que </a:t>
            </a:r>
            <a:r>
              <a:rPr lang="en-US" dirty="0" err="1" smtClean="0"/>
              <a:t>hace</a:t>
            </a:r>
            <a:r>
              <a:rPr lang="en-US" dirty="0" smtClean="0"/>
              <a:t>?</a:t>
            </a:r>
            <a:endParaRPr lang="en-US" dirty="0"/>
          </a:p>
          <a:p>
            <a:r>
              <a:rPr lang="en-US" dirty="0" err="1" smtClean="0"/>
              <a:t>Exportando</a:t>
            </a:r>
            <a:r>
              <a:rPr lang="en-US" dirty="0" smtClean="0"/>
              <a:t>/</a:t>
            </a:r>
            <a:r>
              <a:rPr lang="en-US" dirty="0" err="1" smtClean="0"/>
              <a:t>Importando</a:t>
            </a:r>
            <a:r>
              <a:rPr lang="en-US" dirty="0" smtClean="0"/>
              <a:t> a CSV</a:t>
            </a:r>
            <a:endParaRPr lang="en-US" dirty="0"/>
          </a:p>
          <a:p>
            <a:r>
              <a:rPr lang="en-US" dirty="0" err="1" smtClean="0"/>
              <a:t>Exportando</a:t>
            </a:r>
            <a:r>
              <a:rPr lang="en-US" dirty="0" smtClean="0"/>
              <a:t>/</a:t>
            </a:r>
            <a:r>
              <a:rPr lang="en-US" dirty="0" err="1" smtClean="0"/>
              <a:t>Importando</a:t>
            </a:r>
            <a:r>
              <a:rPr lang="en-US" dirty="0" smtClean="0"/>
              <a:t> a </a:t>
            </a:r>
            <a:r>
              <a:rPr lang="en-US" dirty="0"/>
              <a:t>XML</a:t>
            </a:r>
          </a:p>
          <a:p>
            <a:r>
              <a:rPr lang="en-US" dirty="0" err="1" smtClean="0"/>
              <a:t>Otros</a:t>
            </a:r>
            <a:r>
              <a:rPr lang="en-US" dirty="0" smtClean="0"/>
              <a:t> </a:t>
            </a:r>
            <a:r>
              <a:rPr lang="en-US" dirty="0" err="1" smtClean="0"/>
              <a:t>archivos</a:t>
            </a:r>
            <a:r>
              <a:rPr lang="en-US" dirty="0" smtClean="0"/>
              <a:t> e </a:t>
            </a:r>
            <a:r>
              <a:rPr lang="en-US" dirty="0" err="1" smtClean="0"/>
              <a:t>impresoras</a:t>
            </a:r>
            <a:endParaRPr lang="en-US" dirty="0"/>
          </a:p>
          <a:p>
            <a:r>
              <a:rPr lang="en-US" dirty="0" err="1" smtClean="0"/>
              <a:t>Mostrando</a:t>
            </a:r>
            <a:r>
              <a:rPr lang="en-US" dirty="0" smtClean="0"/>
              <a:t> </a:t>
            </a:r>
            <a:r>
              <a:rPr lang="en-US" dirty="0" err="1" smtClean="0"/>
              <a:t>información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la GUI</a:t>
            </a:r>
            <a:endParaRPr lang="en-US" dirty="0"/>
          </a:p>
          <a:p>
            <a:r>
              <a:rPr lang="en-US" dirty="0" err="1" smtClean="0"/>
              <a:t>Haciendo</a:t>
            </a:r>
            <a:r>
              <a:rPr lang="en-US" dirty="0" smtClean="0"/>
              <a:t> </a:t>
            </a:r>
            <a:r>
              <a:rPr lang="en-US" dirty="0" err="1" smtClean="0"/>
              <a:t>páginas</a:t>
            </a:r>
            <a:r>
              <a:rPr lang="en-US" dirty="0" smtClean="0"/>
              <a:t> web con </a:t>
            </a:r>
            <a:r>
              <a:rPr lang="en-US" dirty="0" err="1" smtClean="0"/>
              <a:t>información</a:t>
            </a:r>
            <a:endParaRPr lang="en-US" dirty="0"/>
          </a:p>
          <a:p>
            <a:r>
              <a:rPr lang="en-US" dirty="0"/>
              <a:t>Cmdlets </a:t>
            </a:r>
            <a:r>
              <a:rPr lang="en-US" dirty="0" smtClean="0"/>
              <a:t>que </a:t>
            </a:r>
            <a:r>
              <a:rPr lang="en-US" dirty="0" err="1" smtClean="0"/>
              <a:t>matan</a:t>
            </a:r>
            <a:endParaRPr lang="en-US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5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s-AR" sz="2800" dirty="0"/>
              <a:t>Que es el pipeline y que es lo que hace</a:t>
            </a:r>
            <a:r>
              <a:rPr lang="es-AR" sz="2800" dirty="0" smtClean="0"/>
              <a:t>?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0596" y="1124002"/>
            <a:ext cx="654486" cy="100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2" y="3522963"/>
            <a:ext cx="11335253" cy="39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396" y="5170717"/>
            <a:ext cx="6473265" cy="1061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9"/>
          <p:cNvSpPr>
            <a:spLocks/>
          </p:cNvSpPr>
          <p:nvPr/>
        </p:nvSpPr>
        <p:spPr bwMode="auto">
          <a:xfrm>
            <a:off x="3762835" y="1391832"/>
            <a:ext cx="365324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800" dirty="0" smtClean="0">
                <a:solidFill>
                  <a:schemeClr val="tx1"/>
                </a:solidFill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El </a:t>
            </a:r>
            <a:r>
              <a:rPr lang="en-US" sz="3800" dirty="0" err="1" smtClean="0">
                <a:solidFill>
                  <a:schemeClr val="tx1"/>
                </a:solidFill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caracter</a:t>
            </a:r>
            <a:r>
              <a:rPr lang="en-US" sz="3800" dirty="0" smtClean="0">
                <a:solidFill>
                  <a:schemeClr val="tx1"/>
                </a:solidFill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Pipe</a:t>
            </a:r>
            <a:endParaRPr lang="en-US" sz="3800" dirty="0">
              <a:solidFill>
                <a:schemeClr val="tx1"/>
              </a:solidFill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sp>
        <p:nvSpPr>
          <p:cNvPr id="11" name="Rectangle 6"/>
          <p:cNvSpPr>
            <a:spLocks/>
          </p:cNvSpPr>
          <p:nvPr/>
        </p:nvSpPr>
        <p:spPr bwMode="auto">
          <a:xfrm>
            <a:off x="1144530" y="4169934"/>
            <a:ext cx="8350502" cy="258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eaLnBrk="1" hangingPunct="1"/>
            <a:endParaRPr lang="en-US" sz="3800" dirty="0">
              <a:solidFill>
                <a:schemeClr val="tx1"/>
              </a:solidFill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3665783" y="2867593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214625" y="2199798"/>
            <a:ext cx="762420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Conecta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cmdlets 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para </a:t>
            </a:r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producir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</a:t>
            </a:r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mejores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</a:t>
            </a:r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resultados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  <a:p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8557517" y="2875959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13892" y="4229373"/>
            <a:ext cx="931697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Puede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</a:t>
            </a:r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ser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</a:t>
            </a:r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cortado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</a:t>
            </a:r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en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</a:t>
            </a:r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diferentes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</a:t>
            </a:r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líneas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para </a:t>
            </a:r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mejorar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</a:t>
            </a:r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su</a:t>
            </a:r>
            <a:r>
              <a:rPr lang="en-US" sz="2400" dirty="0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 </a:t>
            </a:r>
            <a:r>
              <a:rPr lang="en-US" sz="2400" dirty="0" err="1" smtClean="0">
                <a:latin typeface="Arial Bold" charset="0"/>
                <a:ea typeface="MS PGothic" charset="0"/>
                <a:cs typeface="ヒラギノ角ゴ ProN W3" charset="0"/>
                <a:sym typeface="Arial Bold" charset="0"/>
              </a:rPr>
              <a:t>lectura</a:t>
            </a:r>
            <a:endParaRPr lang="en-US" sz="2400" dirty="0">
              <a:latin typeface="Arial Bold" charset="0"/>
              <a:ea typeface="MS PGothic" charset="0"/>
              <a:cs typeface="ヒラギノ角ゴ ProN W3" charset="0"/>
              <a:sym typeface="Arial Bold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973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Exportando</a:t>
            </a:r>
            <a:r>
              <a:rPr lang="en-US" sz="2800" dirty="0"/>
              <a:t>/</a:t>
            </a:r>
            <a:r>
              <a:rPr lang="en-US" sz="2800" dirty="0" err="1"/>
              <a:t>Importando</a:t>
            </a:r>
            <a:r>
              <a:rPr lang="en-US" sz="2800" dirty="0"/>
              <a:t> a </a:t>
            </a:r>
            <a:r>
              <a:rPr lang="en-US" sz="2800" dirty="0" smtClean="0"/>
              <a:t>CSV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64" y="1243499"/>
            <a:ext cx="8837210" cy="2251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812" y="2489625"/>
            <a:ext cx="8346652" cy="2498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147" y="3933056"/>
            <a:ext cx="8704697" cy="2459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711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Exportando</a:t>
            </a:r>
            <a:r>
              <a:rPr lang="en-US" sz="2800" dirty="0" smtClean="0"/>
              <a:t>/</a:t>
            </a:r>
            <a:r>
              <a:rPr lang="en-US" sz="2800" dirty="0" err="1" smtClean="0"/>
              <a:t>Importando</a:t>
            </a:r>
            <a:r>
              <a:rPr lang="en-US" sz="2800" dirty="0" smtClean="0"/>
              <a:t> a XML</a:t>
            </a:r>
            <a:r>
              <a:rPr lang="es-AR" sz="2800" dirty="0" smtClean="0"/>
              <a:t/>
            </a:r>
            <a:br>
              <a:rPr lang="es-AR" sz="2800" dirty="0" smtClean="0"/>
            </a:br>
            <a:endParaRPr lang="en-US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495" y="3267964"/>
            <a:ext cx="11183734" cy="26944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86" y="1268760"/>
            <a:ext cx="11138617" cy="1292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3732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/>
              <a:t>Other files and printers</a:t>
            </a:r>
            <a:r>
              <a:rPr lang="es-AR" sz="2800" dirty="0" smtClean="0"/>
              <a:t/>
            </a:r>
            <a:br>
              <a:rPr lang="es-AR" sz="2800" dirty="0" smtClean="0"/>
            </a:br>
            <a:endParaRPr lang="en-US" sz="28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401" y="1171486"/>
            <a:ext cx="8220204" cy="20596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868" y="3387650"/>
            <a:ext cx="7662078" cy="1915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060" y="4437112"/>
            <a:ext cx="7611399" cy="1902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253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dirty="0" err="1" smtClean="0"/>
              <a:t>Introducción</a:t>
            </a:r>
            <a:r>
              <a:rPr lang="en-US" dirty="0" smtClean="0"/>
              <a:t> a </a:t>
            </a:r>
            <a:r>
              <a:rPr lang="en-US" dirty="0" err="1" smtClean="0"/>
              <a:t>Powershell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522413" y="2194519"/>
            <a:ext cx="9134391" cy="4114801"/>
          </a:xfrm>
        </p:spPr>
        <p:txBody>
          <a:bodyPr>
            <a:normAutofit/>
          </a:bodyPr>
          <a:lstStyle/>
          <a:p>
            <a:r>
              <a:rPr lang="en-US" dirty="0" err="1" smtClean="0"/>
              <a:t>Módulo</a:t>
            </a:r>
            <a:r>
              <a:rPr lang="en-US" dirty="0" smtClean="0"/>
              <a:t> 1 - No </a:t>
            </a:r>
            <a:r>
              <a:rPr lang="en-US" dirty="0" err="1" smtClean="0"/>
              <a:t>tenerle</a:t>
            </a:r>
            <a:r>
              <a:rPr lang="en-US" dirty="0" smtClean="0"/>
              <a:t> </a:t>
            </a:r>
            <a:r>
              <a:rPr lang="en-US" dirty="0" err="1" smtClean="0"/>
              <a:t>miedo</a:t>
            </a:r>
            <a:r>
              <a:rPr lang="en-US" dirty="0" smtClean="0"/>
              <a:t> al shell</a:t>
            </a:r>
            <a:endParaRPr lang="es-AR" dirty="0"/>
          </a:p>
          <a:p>
            <a:r>
              <a:rPr lang="en-US" dirty="0" err="1"/>
              <a:t>Módulo</a:t>
            </a:r>
            <a:r>
              <a:rPr lang="en-US" dirty="0"/>
              <a:t> </a:t>
            </a:r>
            <a:r>
              <a:rPr lang="en-US" dirty="0" smtClean="0"/>
              <a:t>2 - </a:t>
            </a:r>
            <a:r>
              <a:rPr lang="es-AR" dirty="0" smtClean="0"/>
              <a:t>El </a:t>
            </a:r>
            <a:r>
              <a:rPr lang="es-AR" dirty="0" err="1" smtClean="0"/>
              <a:t>Help</a:t>
            </a:r>
            <a:endParaRPr lang="es-AR" dirty="0"/>
          </a:p>
          <a:p>
            <a:r>
              <a:rPr lang="en-US" dirty="0" err="1"/>
              <a:t>Módulo</a:t>
            </a:r>
            <a:r>
              <a:rPr lang="en-US" dirty="0"/>
              <a:t> </a:t>
            </a:r>
            <a:r>
              <a:rPr lang="en-US" dirty="0" smtClean="0"/>
              <a:t>3 </a:t>
            </a:r>
            <a:r>
              <a:rPr lang="en-US" dirty="0"/>
              <a:t>- </a:t>
            </a:r>
            <a:r>
              <a:rPr lang="es-AR" dirty="0" smtClean="0"/>
              <a:t>El Pipeline o tubería</a:t>
            </a:r>
            <a:endParaRPr lang="es-AR" dirty="0"/>
          </a:p>
          <a:p>
            <a:r>
              <a:rPr lang="en-US" dirty="0" err="1"/>
              <a:t>Módulo</a:t>
            </a:r>
            <a:r>
              <a:rPr lang="en-US" dirty="0"/>
              <a:t> </a:t>
            </a:r>
            <a:r>
              <a:rPr lang="en-US" dirty="0" smtClean="0"/>
              <a:t>4 </a:t>
            </a:r>
            <a:r>
              <a:rPr lang="en-US" dirty="0"/>
              <a:t>- </a:t>
            </a:r>
            <a:r>
              <a:rPr lang="es-AR" dirty="0" smtClean="0"/>
              <a:t>Extendiendo el Shell</a:t>
            </a:r>
            <a:endParaRPr lang="es-AR" dirty="0"/>
          </a:p>
          <a:p>
            <a:r>
              <a:rPr lang="en-US" dirty="0" err="1"/>
              <a:t>Módulo</a:t>
            </a:r>
            <a:r>
              <a:rPr lang="en-US" dirty="0"/>
              <a:t> </a:t>
            </a:r>
            <a:r>
              <a:rPr lang="en-US" dirty="0" smtClean="0"/>
              <a:t>5 </a:t>
            </a:r>
            <a:r>
              <a:rPr lang="en-US" dirty="0"/>
              <a:t>- </a:t>
            </a:r>
            <a:r>
              <a:rPr lang="es-AR" dirty="0" smtClean="0"/>
              <a:t>Los Objetos para el administrador</a:t>
            </a:r>
            <a:endParaRPr lang="es-AR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s-AR" sz="2800" dirty="0"/>
              <a:t>Mostrando información en la </a:t>
            </a:r>
            <a:r>
              <a:rPr lang="es-AR" sz="2800" dirty="0" smtClean="0"/>
              <a:t>GUI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64" y="1184648"/>
            <a:ext cx="10042379" cy="2515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72" y="2612745"/>
            <a:ext cx="6058216" cy="3912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3953" y="3474164"/>
            <a:ext cx="4763067" cy="2884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13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s-AR" sz="2800" dirty="0"/>
              <a:t>Haciendo páginas web con </a:t>
            </a:r>
            <a:r>
              <a:rPr lang="es-AR" sz="2800" dirty="0" smtClean="0"/>
              <a:t>información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615" y="1223868"/>
            <a:ext cx="11187003" cy="24617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390" y="3800573"/>
            <a:ext cx="8481478" cy="2827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961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/>
              <a:t>Cmdlets que </a:t>
            </a:r>
            <a:r>
              <a:rPr lang="en-US" sz="2800" dirty="0" err="1" smtClean="0"/>
              <a:t>matan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37" y="3375397"/>
            <a:ext cx="10832577" cy="5844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37" y="4658097"/>
            <a:ext cx="10887130" cy="19483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Content Placeholder 1"/>
          <p:cNvSpPr>
            <a:spLocks noGrp="1"/>
          </p:cNvSpPr>
          <p:nvPr>
            <p:ph idx="1"/>
          </p:nvPr>
        </p:nvSpPr>
        <p:spPr>
          <a:xfrm>
            <a:off x="2277988" y="1637992"/>
            <a:ext cx="3168351" cy="1656183"/>
          </a:xfrm>
        </p:spPr>
        <p:txBody>
          <a:bodyPr>
            <a:noAutofit/>
          </a:bodyPr>
          <a:lstStyle/>
          <a:p>
            <a:r>
              <a:rPr lang="es-AR" dirty="0"/>
              <a:t>Stop-</a:t>
            </a:r>
            <a:r>
              <a:rPr lang="es-AR" dirty="0" err="1"/>
              <a:t>Process</a:t>
            </a:r>
            <a:r>
              <a:rPr lang="es-AR" dirty="0"/>
              <a:t> / </a:t>
            </a:r>
            <a:r>
              <a:rPr lang="es-AR" dirty="0" err="1"/>
              <a:t>kill</a:t>
            </a:r>
            <a:endParaRPr lang="es-AR" dirty="0"/>
          </a:p>
          <a:p>
            <a:r>
              <a:rPr lang="es-AR" dirty="0"/>
              <a:t>Stop-</a:t>
            </a:r>
            <a:r>
              <a:rPr lang="es-AR" dirty="0" err="1"/>
              <a:t>service</a:t>
            </a:r>
            <a:endParaRPr lang="es-AR" dirty="0"/>
          </a:p>
          <a:p>
            <a:r>
              <a:rPr lang="es-AR" dirty="0"/>
              <a:t>$</a:t>
            </a:r>
            <a:r>
              <a:rPr lang="es-AR" dirty="0" err="1"/>
              <a:t>ConfirmPreference</a:t>
            </a:r>
            <a:endParaRPr lang="es-AR" dirty="0"/>
          </a:p>
        </p:txBody>
      </p:sp>
      <p:sp>
        <p:nvSpPr>
          <p:cNvPr id="16" name="Content Placeholder 1"/>
          <p:cNvSpPr txBox="1">
            <a:spLocks/>
          </p:cNvSpPr>
          <p:nvPr/>
        </p:nvSpPr>
        <p:spPr>
          <a:xfrm>
            <a:off x="6382444" y="1601446"/>
            <a:ext cx="3168351" cy="1656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/>
              <a:t>$</a:t>
            </a:r>
            <a:r>
              <a:rPr lang="es-AR" dirty="0" err="1"/>
              <a:t>WhatIfPreference</a:t>
            </a:r>
            <a:endParaRPr lang="es-AR" dirty="0"/>
          </a:p>
          <a:p>
            <a:r>
              <a:rPr lang="es-AR" dirty="0"/>
              <a:t>-</a:t>
            </a:r>
            <a:r>
              <a:rPr lang="es-AR" dirty="0" err="1"/>
              <a:t>Confirm</a:t>
            </a:r>
            <a:endParaRPr lang="es-AR" dirty="0"/>
          </a:p>
          <a:p>
            <a:r>
              <a:rPr lang="es-AR" dirty="0"/>
              <a:t>-</a:t>
            </a:r>
            <a:r>
              <a:rPr lang="es-AR" dirty="0" err="1"/>
              <a:t>Whatif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0434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Módulo</a:t>
            </a:r>
            <a:r>
              <a:rPr lang="en-US" sz="2800" dirty="0"/>
              <a:t> 4</a:t>
            </a:r>
            <a:r>
              <a:rPr lang="en-US" sz="2800" dirty="0" smtClean="0"/>
              <a:t> </a:t>
            </a:r>
            <a:r>
              <a:rPr lang="en-US" sz="2800" dirty="0"/>
              <a:t>- </a:t>
            </a:r>
            <a:r>
              <a:rPr lang="en-US" sz="2800" dirty="0" err="1"/>
              <a:t>Extendiendo</a:t>
            </a:r>
            <a:r>
              <a:rPr lang="en-US" sz="2800" dirty="0"/>
              <a:t> el Shell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1268761"/>
            <a:ext cx="11449270" cy="4751040"/>
          </a:xfrm>
        </p:spPr>
        <p:txBody>
          <a:bodyPr>
            <a:normAutofit/>
          </a:bodyPr>
          <a:lstStyle/>
          <a:p>
            <a:r>
              <a:rPr lang="en-US" dirty="0" smtClean="0"/>
              <a:t>Como la MMC – Un Shell que </a:t>
            </a:r>
            <a:r>
              <a:rPr lang="en-US" dirty="0" err="1" smtClean="0"/>
              <a:t>hace</a:t>
            </a:r>
            <a:r>
              <a:rPr lang="en-US" dirty="0" smtClean="0"/>
              <a:t> </a:t>
            </a:r>
            <a:r>
              <a:rPr lang="en-US" dirty="0" err="1" smtClean="0"/>
              <a:t>todo</a:t>
            </a:r>
            <a:endParaRPr lang="en-US" dirty="0"/>
          </a:p>
          <a:p>
            <a:r>
              <a:rPr lang="en-US" dirty="0" err="1" smtClean="0"/>
              <a:t>Encontrando</a:t>
            </a:r>
            <a:r>
              <a:rPr lang="en-US" dirty="0" smtClean="0"/>
              <a:t> y </a:t>
            </a:r>
            <a:r>
              <a:rPr lang="en-US" dirty="0" err="1" smtClean="0"/>
              <a:t>agregando</a:t>
            </a:r>
            <a:r>
              <a:rPr lang="en-US" dirty="0" smtClean="0"/>
              <a:t> Snap-ins</a:t>
            </a:r>
            <a:endParaRPr lang="en-US" dirty="0"/>
          </a:p>
          <a:p>
            <a:r>
              <a:rPr lang="en-US" dirty="0" err="1"/>
              <a:t>Encontrando</a:t>
            </a:r>
            <a:r>
              <a:rPr lang="en-US" dirty="0"/>
              <a:t> y </a:t>
            </a:r>
            <a:r>
              <a:rPr lang="en-US" dirty="0" err="1"/>
              <a:t>agregando</a:t>
            </a:r>
            <a:r>
              <a:rPr lang="en-US" dirty="0" smtClean="0"/>
              <a:t> </a:t>
            </a:r>
            <a:r>
              <a:rPr lang="en-US" dirty="0"/>
              <a:t>Modules</a:t>
            </a:r>
          </a:p>
          <a:p>
            <a:r>
              <a:rPr lang="en-US" dirty="0" err="1" smtClean="0"/>
              <a:t>Descubriendo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comandos</a:t>
            </a:r>
            <a:endParaRPr lang="en-US" dirty="0"/>
          </a:p>
          <a:p>
            <a:r>
              <a:rPr lang="en-US" dirty="0" smtClean="0"/>
              <a:t>El </a:t>
            </a:r>
            <a:r>
              <a:rPr lang="en-US" dirty="0" err="1" smtClean="0"/>
              <a:t>mundo</a:t>
            </a:r>
            <a:r>
              <a:rPr lang="en-US" dirty="0" smtClean="0"/>
              <a:t> real de </a:t>
            </a:r>
            <a:r>
              <a:rPr lang="en-US" dirty="0" err="1" smtClean="0"/>
              <a:t>los</a:t>
            </a:r>
            <a:r>
              <a:rPr lang="en-US" dirty="0" smtClean="0"/>
              <a:t> cmdlets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4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s-AR" sz="2800" dirty="0"/>
              <a:t>Como la MMC – Un Shell que hace </a:t>
            </a:r>
            <a:r>
              <a:rPr lang="es-AR" sz="2800" dirty="0" smtClean="0"/>
              <a:t>todo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88" y="1268760"/>
            <a:ext cx="7358743" cy="4474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902" y="2868961"/>
            <a:ext cx="6066971" cy="3252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157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Encontrando</a:t>
            </a:r>
            <a:r>
              <a:rPr lang="en-US" sz="2800" dirty="0"/>
              <a:t> y </a:t>
            </a:r>
            <a:r>
              <a:rPr lang="en-US" sz="2800" dirty="0" err="1"/>
              <a:t>agregando</a:t>
            </a:r>
            <a:r>
              <a:rPr lang="en-US" sz="2800" dirty="0"/>
              <a:t> </a:t>
            </a:r>
            <a:r>
              <a:rPr lang="en-US" sz="2800" dirty="0" smtClean="0"/>
              <a:t>Snap-ins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857" y="1463040"/>
            <a:ext cx="9477556" cy="4752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072" y="1916158"/>
            <a:ext cx="1435324" cy="5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228" y="3914117"/>
            <a:ext cx="1435324" cy="5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220" y="4221088"/>
            <a:ext cx="1435324" cy="522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995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Encontrando</a:t>
            </a:r>
            <a:r>
              <a:rPr lang="en-US" sz="2800" dirty="0"/>
              <a:t> y </a:t>
            </a:r>
            <a:r>
              <a:rPr lang="en-US" sz="2800" dirty="0" err="1"/>
              <a:t>agregando</a:t>
            </a:r>
            <a:r>
              <a:rPr lang="en-US" sz="2800" dirty="0"/>
              <a:t> </a:t>
            </a:r>
            <a:r>
              <a:rPr lang="en-US" sz="2800" dirty="0" smtClean="0"/>
              <a:t>Modules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228" y="1547949"/>
            <a:ext cx="9688286" cy="4820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043" y="1961878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4852851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371" y="5133703"/>
            <a:ext cx="1560286" cy="548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Oval Callout 9"/>
          <p:cNvSpPr/>
          <p:nvPr/>
        </p:nvSpPr>
        <p:spPr>
          <a:xfrm>
            <a:off x="8483668" y="510668"/>
            <a:ext cx="3299204" cy="1833164"/>
          </a:xfrm>
          <a:prstGeom prst="wedgeEllipseCallout">
            <a:avLst>
              <a:gd name="adj1" fmla="val -36833"/>
              <a:gd name="adj2" fmla="val 71196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PowerShell V3 dynamically imports modules when you use the cmdlet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65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Descubriendo</a:t>
            </a:r>
            <a:r>
              <a:rPr lang="en-US" sz="2800" dirty="0"/>
              <a:t> </a:t>
            </a:r>
            <a:r>
              <a:rPr lang="en-US" sz="2800" dirty="0" err="1"/>
              <a:t>nuevos</a:t>
            </a:r>
            <a:r>
              <a:rPr lang="en-US" sz="2800" dirty="0"/>
              <a:t> </a:t>
            </a:r>
            <a:r>
              <a:rPr lang="en-US" sz="2800" dirty="0" err="1" smtClean="0"/>
              <a:t>comandos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114" y="1268760"/>
            <a:ext cx="9412514" cy="4826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900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s-AR" sz="2800" dirty="0"/>
              <a:t>El mundo real de los </a:t>
            </a:r>
            <a:r>
              <a:rPr lang="es-AR" sz="2800" dirty="0" err="1" smtClean="0"/>
              <a:t>cmdlets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72" y="1196752"/>
            <a:ext cx="9303657" cy="2651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057" y="2836140"/>
            <a:ext cx="8164286" cy="246234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5257" y="4312243"/>
            <a:ext cx="7474857" cy="2024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460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s-AR" sz="2800" dirty="0"/>
              <a:t>Módulo 5 - Los Objetos para el </a:t>
            </a:r>
            <a:r>
              <a:rPr lang="es-AR" sz="2800" dirty="0" smtClean="0"/>
              <a:t>administrador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1268761"/>
            <a:ext cx="11449270" cy="4751040"/>
          </a:xfrm>
        </p:spPr>
        <p:txBody>
          <a:bodyPr>
            <a:normAutofit/>
          </a:bodyPr>
          <a:lstStyle/>
          <a:p>
            <a:r>
              <a:rPr lang="en-US" dirty="0" err="1" smtClean="0"/>
              <a:t>Objetos</a:t>
            </a:r>
            <a:r>
              <a:rPr lang="en-US" dirty="0" smtClean="0"/>
              <a:t> a </a:t>
            </a:r>
            <a:r>
              <a:rPr lang="en-US" dirty="0" err="1" smtClean="0"/>
              <a:t>través</a:t>
            </a:r>
            <a:r>
              <a:rPr lang="en-US" dirty="0" smtClean="0"/>
              <a:t> del pipeline</a:t>
            </a:r>
            <a:endParaRPr lang="en-US" dirty="0"/>
          </a:p>
          <a:p>
            <a:r>
              <a:rPr lang="en-US" dirty="0" err="1" smtClean="0"/>
              <a:t>Obteniendo</a:t>
            </a:r>
            <a:r>
              <a:rPr lang="en-US" dirty="0" smtClean="0"/>
              <a:t> la </a:t>
            </a:r>
            <a:r>
              <a:rPr lang="en-US" dirty="0" err="1" smtClean="0"/>
              <a:t>información</a:t>
            </a:r>
            <a:r>
              <a:rPr lang="en-US" dirty="0" smtClean="0"/>
              <a:t> que </a:t>
            </a:r>
            <a:r>
              <a:rPr lang="en-US" dirty="0" err="1" smtClean="0"/>
              <a:t>necesitan</a:t>
            </a:r>
            <a:endParaRPr lang="en-US" dirty="0"/>
          </a:p>
          <a:p>
            <a:r>
              <a:rPr lang="en-US" dirty="0" err="1" smtClean="0"/>
              <a:t>Ordenando</a:t>
            </a:r>
            <a:r>
              <a:rPr lang="en-US" dirty="0" smtClean="0"/>
              <a:t> </a:t>
            </a:r>
            <a:r>
              <a:rPr lang="en-US" dirty="0" err="1" smtClean="0"/>
              <a:t>Objetos</a:t>
            </a:r>
            <a:endParaRPr lang="en-US" dirty="0"/>
          </a:p>
          <a:p>
            <a:r>
              <a:rPr lang="en-US" dirty="0" err="1" smtClean="0"/>
              <a:t>Seleccionando</a:t>
            </a:r>
            <a:r>
              <a:rPr lang="en-US" dirty="0" smtClean="0"/>
              <a:t> </a:t>
            </a:r>
            <a:r>
              <a:rPr lang="en-US" dirty="0" err="1" smtClean="0"/>
              <a:t>Objetos</a:t>
            </a:r>
            <a:endParaRPr lang="en-US" dirty="0"/>
          </a:p>
          <a:p>
            <a:r>
              <a:rPr lang="en-US" dirty="0" err="1" smtClean="0"/>
              <a:t>Propiedades</a:t>
            </a:r>
            <a:r>
              <a:rPr lang="en-US" dirty="0" smtClean="0"/>
              <a:t> </a:t>
            </a:r>
            <a:r>
              <a:rPr lang="en-US" dirty="0" err="1" smtClean="0"/>
              <a:t>especificas</a:t>
            </a:r>
            <a:endParaRPr lang="en-US" dirty="0"/>
          </a:p>
          <a:p>
            <a:r>
              <a:rPr lang="en-US" dirty="0" err="1" smtClean="0"/>
              <a:t>Filtrado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 smtClean="0"/>
          </a:p>
          <a:p>
            <a:r>
              <a:rPr lang="en-US" dirty="0" err="1" smtClean="0"/>
              <a:t>Operadores</a:t>
            </a:r>
            <a:r>
              <a:rPr lang="en-US" dirty="0" smtClean="0"/>
              <a:t> de </a:t>
            </a:r>
            <a:r>
              <a:rPr lang="en-US" dirty="0" err="1" smtClean="0"/>
              <a:t>Comparación</a:t>
            </a:r>
            <a:endParaRPr lang="en-US" dirty="0"/>
          </a:p>
          <a:p>
            <a:r>
              <a:rPr lang="en-US" dirty="0" err="1" smtClean="0"/>
              <a:t>Métodos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err="1" smtClean="0"/>
              <a:t>Cuando</a:t>
            </a:r>
            <a:r>
              <a:rPr lang="en-US" dirty="0" smtClean="0"/>
              <a:t> no </a:t>
            </a:r>
            <a:r>
              <a:rPr lang="en-US" dirty="0" err="1" smtClean="0"/>
              <a:t>existen</a:t>
            </a:r>
            <a:r>
              <a:rPr lang="en-US" dirty="0" smtClean="0"/>
              <a:t> cmdlet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Módulo</a:t>
            </a:r>
            <a:r>
              <a:rPr lang="en-US" sz="2800" dirty="0"/>
              <a:t> </a:t>
            </a:r>
            <a:r>
              <a:rPr lang="en-US" sz="2800" dirty="0" smtClean="0"/>
              <a:t>1 </a:t>
            </a:r>
            <a:r>
              <a:rPr lang="en-US" sz="2800" dirty="0"/>
              <a:t>- No </a:t>
            </a:r>
            <a:r>
              <a:rPr lang="en-US" sz="2800" dirty="0" err="1" smtClean="0"/>
              <a:t>tenerle</a:t>
            </a:r>
            <a:r>
              <a:rPr lang="en-US" sz="2800" dirty="0" smtClean="0"/>
              <a:t> </a:t>
            </a:r>
            <a:r>
              <a:rPr lang="en-US" sz="2800" dirty="0" err="1" smtClean="0"/>
              <a:t>miedo</a:t>
            </a:r>
            <a:r>
              <a:rPr lang="en-US" sz="2800" dirty="0" smtClean="0"/>
              <a:t> al Shell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1268761"/>
            <a:ext cx="11449270" cy="4751040"/>
          </a:xfrm>
        </p:spPr>
        <p:txBody>
          <a:bodyPr/>
          <a:lstStyle/>
          <a:p>
            <a:r>
              <a:rPr lang="es-AR" dirty="0" smtClean="0"/>
              <a:t>El propósito del </a:t>
            </a:r>
            <a:r>
              <a:rPr lang="es-AR" dirty="0" err="1" smtClean="0"/>
              <a:t>PowerShell</a:t>
            </a:r>
            <a:endParaRPr lang="es-AR" dirty="0" smtClean="0"/>
          </a:p>
          <a:p>
            <a:r>
              <a:rPr lang="en-US" dirty="0" err="1" smtClean="0"/>
              <a:t>Instalando</a:t>
            </a:r>
            <a:r>
              <a:rPr lang="en-US" dirty="0" smtClean="0"/>
              <a:t> PowerShell – Windows Management Framework</a:t>
            </a:r>
          </a:p>
          <a:p>
            <a:r>
              <a:rPr lang="en-US" dirty="0" err="1" smtClean="0"/>
              <a:t>Ejecutando</a:t>
            </a:r>
            <a:r>
              <a:rPr lang="en-US" dirty="0" smtClean="0"/>
              <a:t> el PowerShell para el </a:t>
            </a:r>
            <a:r>
              <a:rPr lang="en-US" dirty="0" err="1" smtClean="0"/>
              <a:t>administrador</a:t>
            </a:r>
            <a:endParaRPr lang="en-US" dirty="0" smtClean="0"/>
          </a:p>
          <a:p>
            <a:r>
              <a:rPr lang="en-US" dirty="0" err="1" smtClean="0"/>
              <a:t>Personalización</a:t>
            </a:r>
            <a:r>
              <a:rPr lang="en-US" dirty="0" smtClean="0"/>
              <a:t> para un shell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confortable</a:t>
            </a:r>
            <a:endParaRPr lang="en-US" dirty="0" smtClean="0"/>
          </a:p>
          <a:p>
            <a:r>
              <a:rPr lang="en-US" dirty="0" err="1" smtClean="0"/>
              <a:t>Familiarizandonos</a:t>
            </a:r>
            <a:r>
              <a:rPr lang="en-US" dirty="0" smtClean="0"/>
              <a:t> con el Shell</a:t>
            </a:r>
            <a:endParaRPr lang="es-AR" dirty="0"/>
          </a:p>
          <a:p>
            <a:pPr marL="231775" lvl="1" indent="0">
              <a:buNone/>
            </a:pPr>
            <a:endParaRPr lang="es-AR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1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s-AR" sz="2800" dirty="0"/>
              <a:t>Objetos a través del </a:t>
            </a:r>
            <a:r>
              <a:rPr lang="es-AR" sz="2800" dirty="0" smtClean="0"/>
              <a:t>pipeline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27371" b="1"/>
          <a:stretch/>
        </p:blipFill>
        <p:spPr bwMode="auto">
          <a:xfrm>
            <a:off x="1847687" y="1755269"/>
            <a:ext cx="8233215" cy="3921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Down Arrow 7"/>
          <p:cNvSpPr/>
          <p:nvPr/>
        </p:nvSpPr>
        <p:spPr>
          <a:xfrm>
            <a:off x="8405118" y="231764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wn Arrow 8"/>
          <p:cNvSpPr/>
          <p:nvPr/>
        </p:nvSpPr>
        <p:spPr>
          <a:xfrm>
            <a:off x="2508976" y="2339104"/>
            <a:ext cx="392762" cy="53685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list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" y="3071677"/>
            <a:ext cx="5853169" cy="1262448"/>
          </a:xfrm>
          <a:prstGeom prst="rect">
            <a:avLst/>
          </a:prstGeom>
        </p:spPr>
      </p:pic>
      <p:pic>
        <p:nvPicPr>
          <p:cNvPr id="11" name="Picture 10" descr="list3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37" y="3043029"/>
            <a:ext cx="3709167" cy="2110248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5695056" y="34961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703443" y="3648507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716535" y="3818730"/>
            <a:ext cx="1453220" cy="1309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5991469" y="3980586"/>
            <a:ext cx="1182991" cy="8366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004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s-AR" sz="2800" dirty="0"/>
              <a:t>Obteniendo la información que </a:t>
            </a:r>
            <a:r>
              <a:rPr lang="es-AR" sz="2800" dirty="0" smtClean="0"/>
              <a:t>necesitan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1268761"/>
            <a:ext cx="5256583" cy="475104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Get-Member (gm)</a:t>
            </a:r>
          </a:p>
          <a:p>
            <a:r>
              <a:rPr lang="en-US" dirty="0" err="1"/>
              <a:t>TypeName</a:t>
            </a:r>
            <a:r>
              <a:rPr lang="en-US" dirty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asingnación</a:t>
            </a:r>
            <a:r>
              <a:rPr lang="en-US" dirty="0" smtClean="0"/>
              <a:t> de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 err="1" smtClean="0"/>
              <a:t>único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Windows</a:t>
            </a:r>
            <a:endParaRPr lang="en-US" dirty="0"/>
          </a:p>
          <a:p>
            <a:r>
              <a:rPr lang="en-US" dirty="0" err="1" smtClean="0"/>
              <a:t>Muestra</a:t>
            </a:r>
            <a:r>
              <a:rPr lang="en-US" dirty="0" smtClean="0"/>
              <a:t> las </a:t>
            </a:r>
            <a:r>
              <a:rPr lang="en-US" dirty="0" err="1" smtClean="0"/>
              <a:t>propiedades</a:t>
            </a:r>
            <a:r>
              <a:rPr lang="en-US" dirty="0" smtClean="0"/>
              <a:t> y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métodos</a:t>
            </a:r>
            <a:r>
              <a:rPr lang="en-US" dirty="0" smtClean="0"/>
              <a:t> de un </a:t>
            </a:r>
            <a:r>
              <a:rPr lang="en-US" dirty="0" err="1" smtClean="0"/>
              <a:t>objeto</a:t>
            </a:r>
            <a:endParaRPr lang="en-US" dirty="0"/>
          </a:p>
          <a:p>
            <a:r>
              <a:rPr lang="en-US" dirty="0" smtClean="0"/>
              <a:t>Las </a:t>
            </a:r>
            <a:r>
              <a:rPr lang="en-US" dirty="0" err="1" smtClean="0"/>
              <a:t>Propiedades</a:t>
            </a:r>
            <a:r>
              <a:rPr lang="en-US" dirty="0" smtClean="0"/>
              <a:t> son </a:t>
            </a:r>
            <a:r>
              <a:rPr lang="en-US" dirty="0" err="1" smtClean="0"/>
              <a:t>potencialmente</a:t>
            </a:r>
            <a:r>
              <a:rPr lang="en-US" dirty="0" smtClean="0"/>
              <a:t> </a:t>
            </a:r>
            <a:r>
              <a:rPr lang="en-US" dirty="0" err="1" smtClean="0"/>
              <a:t>columnas</a:t>
            </a:r>
            <a:r>
              <a:rPr lang="en-US" dirty="0" smtClean="0"/>
              <a:t> de </a:t>
            </a:r>
            <a:r>
              <a:rPr lang="en-US" dirty="0" err="1" smtClean="0"/>
              <a:t>información</a:t>
            </a:r>
            <a:endParaRPr lang="en-US" dirty="0"/>
          </a:p>
          <a:p>
            <a:r>
              <a:rPr lang="en-US" dirty="0" err="1" smtClean="0"/>
              <a:t>Métodos</a:t>
            </a:r>
            <a:r>
              <a:rPr lang="en-US" dirty="0" smtClean="0"/>
              <a:t> son </a:t>
            </a:r>
            <a:r>
              <a:rPr lang="en-US" dirty="0" err="1" smtClean="0"/>
              <a:t>acciones</a:t>
            </a:r>
            <a:r>
              <a:rPr lang="en-US" dirty="0" smtClean="0"/>
              <a:t> </a:t>
            </a:r>
            <a:r>
              <a:rPr lang="en-US" dirty="0" err="1" smtClean="0"/>
              <a:t>potenciales</a:t>
            </a:r>
            <a:r>
              <a:rPr lang="en-US" dirty="0" smtClean="0"/>
              <a:t> que se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419" y="1196752"/>
            <a:ext cx="6255657" cy="433686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503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Ordenando</a:t>
            </a:r>
            <a:r>
              <a:rPr lang="en-US" sz="2800" dirty="0"/>
              <a:t> </a:t>
            </a:r>
            <a:r>
              <a:rPr lang="en-US" sz="2800" dirty="0" err="1" smtClean="0"/>
              <a:t>Objetos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33772" y="4000940"/>
            <a:ext cx="3960440" cy="1804324"/>
          </a:xfrm>
        </p:spPr>
        <p:txBody>
          <a:bodyPr>
            <a:normAutofit/>
          </a:bodyPr>
          <a:lstStyle/>
          <a:p>
            <a:r>
              <a:rPr lang="en-US" dirty="0"/>
              <a:t>Sort-Object </a:t>
            </a:r>
            <a:r>
              <a:rPr lang="en-US" dirty="0" err="1" smtClean="0"/>
              <a:t>ordena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propiedades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Con </a:t>
            </a:r>
            <a:r>
              <a:rPr lang="en-US" dirty="0"/>
              <a:t>Get-Member </a:t>
            </a:r>
            <a:r>
              <a:rPr lang="en-US" dirty="0" err="1" smtClean="0"/>
              <a:t>vemos</a:t>
            </a:r>
            <a:r>
              <a:rPr lang="en-US" dirty="0" smtClean="0"/>
              <a:t> la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propiedades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32" y="1338943"/>
            <a:ext cx="7678057" cy="1992086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130" y="3501008"/>
            <a:ext cx="7278914" cy="2782389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21029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Seleccionando</a:t>
            </a:r>
            <a:r>
              <a:rPr lang="en-US" sz="2800" dirty="0"/>
              <a:t> </a:t>
            </a:r>
            <a:r>
              <a:rPr lang="en-US" sz="2800" dirty="0" err="1" smtClean="0"/>
              <a:t>Objetos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3645025"/>
            <a:ext cx="4608511" cy="2304255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Select-Object </a:t>
            </a:r>
            <a:r>
              <a:rPr lang="en-US" dirty="0" err="1" smtClean="0"/>
              <a:t>selecciona</a:t>
            </a:r>
            <a:r>
              <a:rPr lang="en-US" dirty="0" smtClean="0"/>
              <a:t> </a:t>
            </a:r>
            <a:r>
              <a:rPr lang="en-US" dirty="0" err="1" smtClean="0"/>
              <a:t>propiedades</a:t>
            </a:r>
            <a:r>
              <a:rPr lang="en-US" dirty="0" smtClean="0"/>
              <a:t>.</a:t>
            </a:r>
            <a:endParaRPr lang="en-US" dirty="0"/>
          </a:p>
          <a:p>
            <a:r>
              <a:rPr lang="es-AR" dirty="0"/>
              <a:t>Con </a:t>
            </a:r>
            <a:r>
              <a:rPr lang="es-AR" dirty="0" err="1"/>
              <a:t>Get-Member</a:t>
            </a:r>
            <a:r>
              <a:rPr lang="es-AR" dirty="0"/>
              <a:t> vemos la lista de </a:t>
            </a:r>
            <a:r>
              <a:rPr lang="es-AR" dirty="0" smtClean="0"/>
              <a:t>propiedades</a:t>
            </a:r>
            <a:endParaRPr lang="en-US" dirty="0"/>
          </a:p>
          <a:p>
            <a:r>
              <a:rPr lang="en-US" dirty="0"/>
              <a:t>-first </a:t>
            </a:r>
            <a:r>
              <a:rPr lang="en-US" dirty="0" smtClean="0"/>
              <a:t>y </a:t>
            </a:r>
            <a:r>
              <a:rPr lang="en-US" dirty="0"/>
              <a:t>-last </a:t>
            </a:r>
            <a:r>
              <a:rPr lang="en-US" dirty="0" err="1" smtClean="0"/>
              <a:t>restringe</a:t>
            </a:r>
            <a:r>
              <a:rPr lang="en-US" dirty="0" smtClean="0"/>
              <a:t> la </a:t>
            </a:r>
            <a:r>
              <a:rPr lang="en-US" dirty="0" err="1" smtClean="0"/>
              <a:t>lista</a:t>
            </a:r>
            <a:r>
              <a:rPr lang="en-US" dirty="0" smtClean="0"/>
              <a:t> de </a:t>
            </a:r>
            <a:r>
              <a:rPr lang="en-US" dirty="0" err="1" smtClean="0"/>
              <a:t>filas</a:t>
            </a:r>
            <a:r>
              <a:rPr lang="en-US" dirty="0" smtClean="0"/>
              <a:t> a </a:t>
            </a:r>
            <a:r>
              <a:rPr lang="en-US" dirty="0" err="1" smtClean="0"/>
              <a:t>mostrar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971" y="1412776"/>
            <a:ext cx="9027886" cy="1985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07" y="3483238"/>
            <a:ext cx="6658429" cy="2508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54034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Propiedades</a:t>
            </a:r>
            <a:r>
              <a:rPr lang="en-US" sz="2800" dirty="0"/>
              <a:t> </a:t>
            </a:r>
            <a:r>
              <a:rPr lang="en-US" sz="2800" dirty="0" err="1" smtClean="0"/>
              <a:t>específicas</a:t>
            </a:r>
            <a:r>
              <a:rPr lang="en-US" sz="2800" dirty="0"/>
              <a:t/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8" name="Picture 1" descr="customcolu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886" y="1665514"/>
            <a:ext cx="11536136" cy="371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4321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Filtrado</a:t>
            </a:r>
            <a:r>
              <a:rPr lang="en-US" sz="2800" dirty="0" smtClean="0"/>
              <a:t> </a:t>
            </a:r>
            <a:r>
              <a:rPr lang="en-US" sz="2800" dirty="0"/>
              <a:t>de </a:t>
            </a:r>
            <a:r>
              <a:rPr lang="en-US" sz="2800" dirty="0" err="1" smtClean="0"/>
              <a:t>información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04" y="1268760"/>
            <a:ext cx="10912788" cy="2381228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62" y="3855984"/>
            <a:ext cx="10949062" cy="2399717"/>
          </a:xfrm>
          <a:prstGeom prst="rect">
            <a:avLst/>
          </a:prstGeom>
          <a:noFill/>
          <a:ln>
            <a:noFill/>
          </a:ln>
          <a:effectLst>
            <a:outerShdw blurRad="635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95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Operadores</a:t>
            </a:r>
            <a:r>
              <a:rPr lang="en-US" sz="2800" dirty="0" smtClean="0"/>
              <a:t> de </a:t>
            </a:r>
            <a:r>
              <a:rPr lang="en-US" sz="2800" dirty="0" err="1" smtClean="0"/>
              <a:t>Comparación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07511" y="1452938"/>
            <a:ext cx="4690757" cy="240811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/>
              <a:t>Comparison </a:t>
            </a:r>
            <a:r>
              <a:rPr lang="en-US" dirty="0" err="1" smtClean="0"/>
              <a:t>devuelva</a:t>
            </a:r>
            <a:r>
              <a:rPr lang="en-US" dirty="0" smtClean="0"/>
              <a:t> True o </a:t>
            </a:r>
            <a:r>
              <a:rPr lang="en-US" dirty="0"/>
              <a:t>False</a:t>
            </a:r>
          </a:p>
          <a:p>
            <a:r>
              <a:rPr lang="en-US" dirty="0"/>
              <a:t>Comparison </a:t>
            </a:r>
            <a:r>
              <a:rPr lang="en-US" dirty="0" err="1" smtClean="0"/>
              <a:t>puede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case-sensitive </a:t>
            </a:r>
            <a:r>
              <a:rPr lang="en-US" dirty="0" err="1" smtClean="0"/>
              <a:t>usando</a:t>
            </a:r>
            <a:r>
              <a:rPr lang="en-US" dirty="0" smtClean="0"/>
              <a:t> el </a:t>
            </a:r>
            <a:r>
              <a:rPr lang="en-US" dirty="0" err="1" smtClean="0"/>
              <a:t>prefijo</a:t>
            </a:r>
            <a:r>
              <a:rPr lang="en-US" dirty="0" smtClean="0"/>
              <a:t> </a:t>
            </a:r>
            <a:r>
              <a:rPr lang="en-US" dirty="0"/>
              <a:t>‘c</a:t>
            </a:r>
            <a:r>
              <a:rPr lang="en-US" dirty="0" smtClean="0"/>
              <a:t>’</a:t>
            </a:r>
            <a:endParaRPr lang="en-US" dirty="0"/>
          </a:p>
          <a:p>
            <a:r>
              <a:rPr lang="en-US" dirty="0" smtClean="0"/>
              <a:t>Para </a:t>
            </a:r>
            <a:r>
              <a:rPr lang="en-US" dirty="0" err="1" smtClean="0"/>
              <a:t>ver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descripción</a:t>
            </a:r>
            <a:r>
              <a:rPr lang="en-US" dirty="0" smtClean="0"/>
              <a:t> </a:t>
            </a:r>
            <a:r>
              <a:rPr lang="en-US" dirty="0" err="1" smtClean="0"/>
              <a:t>completa</a:t>
            </a:r>
            <a:r>
              <a:rPr lang="en-US" dirty="0" smtClean="0"/>
              <a:t>, </a:t>
            </a:r>
            <a:r>
              <a:rPr lang="en-US" dirty="0" err="1" smtClean="0"/>
              <a:t>ver</a:t>
            </a:r>
            <a:r>
              <a:rPr lang="en-US" dirty="0" smtClean="0"/>
              <a:t> </a:t>
            </a:r>
            <a:r>
              <a:rPr lang="en-US" dirty="0" err="1" smtClean="0"/>
              <a:t>About_Comparison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743" y="1482635"/>
            <a:ext cx="6879771" cy="2338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256" y="4278491"/>
            <a:ext cx="10195882" cy="2019739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118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Métodos</a:t>
            </a:r>
            <a:r>
              <a:rPr lang="en-US" sz="2800" dirty="0"/>
              <a:t> – </a:t>
            </a:r>
            <a:r>
              <a:rPr lang="en-US" sz="2800" dirty="0" err="1"/>
              <a:t>Cuando</a:t>
            </a:r>
            <a:r>
              <a:rPr lang="en-US" sz="2800" dirty="0"/>
              <a:t> no </a:t>
            </a:r>
            <a:r>
              <a:rPr lang="en-US" sz="2800" dirty="0" err="1"/>
              <a:t>existen</a:t>
            </a:r>
            <a:r>
              <a:rPr lang="en-US" sz="2800" dirty="0"/>
              <a:t> </a:t>
            </a:r>
            <a:r>
              <a:rPr lang="en-US" sz="2800" dirty="0" smtClean="0"/>
              <a:t>cmdlet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10" name="Picture 3" descr="foreac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48" y="1181035"/>
            <a:ext cx="9066913" cy="175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1342932" y="2474539"/>
            <a:ext cx="10374479" cy="4085572"/>
            <a:chOff x="3276600" y="4533900"/>
            <a:chExt cx="15240000" cy="6477000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6600" y="4533900"/>
              <a:ext cx="14706600" cy="3581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5200" y="6286500"/>
              <a:ext cx="14706600" cy="3581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0" y="9258300"/>
              <a:ext cx="14706600" cy="17526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19952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103784"/>
          </a:xfrm>
        </p:spPr>
        <p:txBody>
          <a:bodyPr/>
          <a:lstStyle/>
          <a:p>
            <a:r>
              <a:rPr lang="en-US" sz="5400" dirty="0" err="1" smtClean="0"/>
              <a:t>Preguntas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1812776"/>
            <a:ext cx="4098489" cy="44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WordArt 4"/>
          <p:cNvSpPr>
            <a:spLocks noChangeArrowheads="1" noChangeShapeType="1" noTextEdit="1"/>
          </p:cNvSpPr>
          <p:nvPr/>
        </p:nvSpPr>
        <p:spPr bwMode="auto">
          <a:xfrm>
            <a:off x="1133351" y="3501008"/>
            <a:ext cx="873125" cy="10795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8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FF9966"/>
                    </a:gs>
                    <a:gs pos="100000">
                      <a:srgbClr val="FF9966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7" name="WordArt 5"/>
          <p:cNvSpPr>
            <a:spLocks noChangeArrowheads="1" noChangeShapeType="1" noTextEdit="1"/>
          </p:cNvSpPr>
          <p:nvPr/>
        </p:nvSpPr>
        <p:spPr bwMode="auto">
          <a:xfrm>
            <a:off x="3995018" y="4780897"/>
            <a:ext cx="692150" cy="9604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8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FF66">
                        <a:gamma/>
                        <a:shade val="46275"/>
                        <a:invGamma/>
                      </a:srgbClr>
                    </a:gs>
                    <a:gs pos="50000">
                      <a:srgbClr val="66FF66"/>
                    </a:gs>
                    <a:gs pos="100000">
                      <a:srgbClr val="66FF66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8" name="WordArt 6"/>
          <p:cNvSpPr>
            <a:spLocks noChangeArrowheads="1" noChangeShapeType="1" noTextEdit="1"/>
          </p:cNvSpPr>
          <p:nvPr/>
        </p:nvSpPr>
        <p:spPr bwMode="auto">
          <a:xfrm>
            <a:off x="4773885" y="3838881"/>
            <a:ext cx="558800" cy="8715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8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FFFF00">
                        <a:gamma/>
                        <a:shade val="46275"/>
                        <a:invGamma/>
                      </a:srgbClr>
                    </a:gs>
                    <a:gs pos="100000">
                      <a:srgbClr val="FFFF00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9" name="WordArt 7"/>
          <p:cNvSpPr>
            <a:spLocks noChangeArrowheads="1" noChangeShapeType="1" noTextEdit="1"/>
          </p:cNvSpPr>
          <p:nvPr/>
        </p:nvSpPr>
        <p:spPr bwMode="auto">
          <a:xfrm>
            <a:off x="4826198" y="1916832"/>
            <a:ext cx="692150" cy="9429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8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FF0000">
                        <a:gamma/>
                        <a:shade val="46275"/>
                        <a:invGamma/>
                      </a:srgbClr>
                    </a:gs>
                    <a:gs pos="50000">
                      <a:srgbClr val="FF0000"/>
                    </a:gs>
                    <a:gs pos="100000">
                      <a:srgbClr val="FF0000">
                        <a:gamma/>
                        <a:shade val="46275"/>
                        <a:invGamma/>
                      </a:srgbClr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0" name="WordArt 8"/>
          <p:cNvSpPr>
            <a:spLocks noChangeArrowheads="1" noChangeShapeType="1" noTextEdit="1"/>
          </p:cNvSpPr>
          <p:nvPr/>
        </p:nvSpPr>
        <p:spPr bwMode="auto">
          <a:xfrm>
            <a:off x="1752174" y="1878786"/>
            <a:ext cx="644525" cy="942975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8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FF99FF">
                        <a:gamma/>
                        <a:shade val="46275"/>
                        <a:invGamma/>
                      </a:srgbClr>
                    </a:gs>
                    <a:gs pos="100000">
                      <a:srgbClr val="FF99FF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1" name="WordArt 9"/>
          <p:cNvSpPr>
            <a:spLocks noChangeArrowheads="1" noChangeShapeType="1" noTextEdit="1"/>
          </p:cNvSpPr>
          <p:nvPr/>
        </p:nvSpPr>
        <p:spPr bwMode="auto">
          <a:xfrm>
            <a:off x="2337668" y="4610531"/>
            <a:ext cx="660400" cy="960438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80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chemeClr val="accent2"/>
                    </a:gs>
                    <a:gs pos="50000">
                      <a:schemeClr val="accent2">
                        <a:gamma/>
                        <a:shade val="46275"/>
                        <a:invGamma/>
                      </a:schemeClr>
                    </a:gs>
                    <a:gs pos="100000">
                      <a:schemeClr val="accent2"/>
                    </a:gs>
                  </a:gsLst>
                  <a:lin ang="0" scaled="1"/>
                </a:gradFill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12" name="WordArt 10"/>
          <p:cNvSpPr>
            <a:spLocks noChangeArrowheads="1" noChangeShapeType="1" noTextEdit="1"/>
          </p:cNvSpPr>
          <p:nvPr/>
        </p:nvSpPr>
        <p:spPr bwMode="auto">
          <a:xfrm>
            <a:off x="2998068" y="2471250"/>
            <a:ext cx="1343025" cy="18034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/>
              </a14:hiddenEffects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s-AR" sz="80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gradFill rotWithShape="0">
                  <a:gsLst>
                    <a:gs pos="0">
                      <a:srgbClr val="66FFFF">
                        <a:gamma/>
                        <a:shade val="46275"/>
                        <a:invGamma/>
                      </a:srgbClr>
                    </a:gs>
                    <a:gs pos="50000">
                      <a:srgbClr val="66FFFF"/>
                    </a:gs>
                    <a:gs pos="100000">
                      <a:srgbClr val="66FFFF">
                        <a:gamma/>
                        <a:shade val="46275"/>
                        <a:invGamma/>
                      </a:srgbClr>
                    </a:gs>
                  </a:gsLst>
                  <a:lin ang="5400000" scaled="1"/>
                </a:gradFill>
                <a:latin typeface="Arial Black" panose="020B0A0402010202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43481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smtClean="0"/>
              <a:t>El </a:t>
            </a:r>
            <a:r>
              <a:rPr lang="en-US" sz="2800" dirty="0" err="1" smtClean="0"/>
              <a:t>propósito</a:t>
            </a:r>
            <a:r>
              <a:rPr lang="en-US" sz="2800" dirty="0" smtClean="0"/>
              <a:t> del PowerShell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4437111"/>
            <a:ext cx="11449270" cy="1582689"/>
          </a:xfrm>
        </p:spPr>
        <p:txBody>
          <a:bodyPr>
            <a:normAutofit/>
          </a:bodyPr>
          <a:lstStyle/>
          <a:p>
            <a:r>
              <a:rPr lang="en-US" dirty="0" err="1" smtClean="0"/>
              <a:t>Mejorar</a:t>
            </a:r>
            <a:r>
              <a:rPr lang="en-US" dirty="0" smtClean="0"/>
              <a:t> la </a:t>
            </a:r>
            <a:r>
              <a:rPr lang="en-US" dirty="0" err="1" smtClean="0"/>
              <a:t>gestión</a:t>
            </a:r>
            <a:r>
              <a:rPr lang="en-US" dirty="0" smtClean="0"/>
              <a:t> y </a:t>
            </a:r>
            <a:r>
              <a:rPr lang="en-US" dirty="0" err="1" smtClean="0"/>
              <a:t>automatización</a:t>
            </a:r>
            <a:endParaRPr lang="en-US" dirty="0"/>
          </a:p>
          <a:p>
            <a:r>
              <a:rPr lang="en-US" dirty="0" err="1" smtClean="0"/>
              <a:t>Administrar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tiempo</a:t>
            </a:r>
            <a:r>
              <a:rPr lang="en-US" dirty="0" smtClean="0"/>
              <a:t> real</a:t>
            </a:r>
            <a:endParaRPr lang="en-US" dirty="0"/>
          </a:p>
          <a:p>
            <a:r>
              <a:rPr lang="en-US" dirty="0" err="1" smtClean="0"/>
              <a:t>Administrar</a:t>
            </a:r>
            <a:r>
              <a:rPr lang="en-US" dirty="0" smtClean="0"/>
              <a:t> a gran </a:t>
            </a:r>
            <a:r>
              <a:rPr lang="en-US" dirty="0" err="1" smtClean="0"/>
              <a:t>escala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084751" y="1601442"/>
            <a:ext cx="4885237" cy="2549366"/>
            <a:chOff x="0" y="0"/>
            <a:chExt cx="5360" cy="260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928" b="17000"/>
            <a:stretch>
              <a:fillRect/>
            </a:stretch>
          </p:blipFill>
          <p:spPr bwMode="auto">
            <a:xfrm>
              <a:off x="129" y="96"/>
              <a:ext cx="5097" cy="22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4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360" cy="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7561204" y="1668004"/>
            <a:ext cx="3030289" cy="2810155"/>
            <a:chOff x="0" y="0"/>
            <a:chExt cx="2960" cy="2864"/>
          </a:xfrm>
        </p:grpSpPr>
        <p:pic>
          <p:nvPicPr>
            <p:cNvPr id="10" name="Picture 9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37" r="534" b="11383"/>
            <a:stretch>
              <a:fillRect/>
            </a:stretch>
          </p:blipFill>
          <p:spPr bwMode="auto">
            <a:xfrm>
              <a:off x="142" y="96"/>
              <a:ext cx="2690" cy="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960" cy="2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11"/>
          <p:cNvGrpSpPr>
            <a:grpSpLocks/>
          </p:cNvGrpSpPr>
          <p:nvPr/>
        </p:nvGrpSpPr>
        <p:grpSpPr bwMode="auto">
          <a:xfrm>
            <a:off x="2546223" y="1126086"/>
            <a:ext cx="1931269" cy="725825"/>
            <a:chOff x="0" y="0"/>
            <a:chExt cx="1328" cy="568"/>
          </a:xfrm>
        </p:grpSpPr>
        <p:sp>
          <p:nvSpPr>
            <p:cNvPr id="14" name="AutoShape 9"/>
            <p:cNvSpPr>
              <a:spLocks/>
            </p:cNvSpPr>
            <p:nvPr/>
          </p:nvSpPr>
          <p:spPr bwMode="auto">
            <a:xfrm>
              <a:off x="0" y="0"/>
              <a:ext cx="1328" cy="568"/>
            </a:xfrm>
            <a:prstGeom prst="roundRect">
              <a:avLst>
                <a:gd name="adj" fmla="val 21125"/>
              </a:avLst>
            </a:prstGeom>
            <a:gradFill rotWithShape="0">
              <a:gsLst>
                <a:gs pos="0">
                  <a:srgbClr val="FFFFFF"/>
                </a:gs>
                <a:gs pos="72020">
                  <a:srgbClr val="E1D6A9"/>
                </a:gs>
                <a:gs pos="100000">
                  <a:srgbClr val="C4AE53"/>
                </a:gs>
              </a:gsLst>
              <a:path path="rect">
                <a:fillToRect l="50000" t="50000" r="50000" b="50000"/>
              </a:path>
            </a:gradFill>
            <a:ln w="12700">
              <a:solidFill>
                <a:srgbClr val="4B4B4B"/>
              </a:solidFill>
              <a:miter lim="800000"/>
              <a:headEnd/>
              <a:tailEnd/>
            </a:ln>
            <a:effectLst>
              <a:outerShdw blurRad="76200" dist="101599" dir="3180003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kern="1200">
                <a:cs typeface="+mn-cs"/>
              </a:endParaRPr>
            </a:p>
          </p:txBody>
        </p:sp>
        <p:sp>
          <p:nvSpPr>
            <p:cNvPr id="15" name="Rectangle 14"/>
            <p:cNvSpPr>
              <a:spLocks/>
            </p:cNvSpPr>
            <p:nvPr/>
          </p:nvSpPr>
          <p:spPr bwMode="auto">
            <a:xfrm>
              <a:off x="67" y="80"/>
              <a:ext cx="120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/>
              <a:r>
                <a:rPr lang="en-US" sz="3600" dirty="0" smtClean="0">
                  <a:solidFill>
                    <a:schemeClr val="bg2"/>
                  </a:solidFill>
                  <a:latin typeface="Arial Bold" charset="0"/>
                  <a:ea typeface="MS PGothic" charset="0"/>
                  <a:cs typeface="MS PGothic" charset="0"/>
                  <a:sym typeface="Arial Bold" charset="0"/>
                </a:rPr>
                <a:t>VOS</a:t>
              </a:r>
              <a:endParaRPr lang="en-US" sz="3600" kern="1200" dirty="0">
                <a:solidFill>
                  <a:schemeClr val="bg2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endParaRPr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7953174" y="1093514"/>
            <a:ext cx="2009899" cy="739650"/>
            <a:chOff x="6012" y="181"/>
            <a:chExt cx="1328" cy="568"/>
          </a:xfrm>
        </p:grpSpPr>
        <p:sp>
          <p:nvSpPr>
            <p:cNvPr id="17" name="AutoShape 12"/>
            <p:cNvSpPr>
              <a:spLocks/>
            </p:cNvSpPr>
            <p:nvPr/>
          </p:nvSpPr>
          <p:spPr bwMode="auto">
            <a:xfrm>
              <a:off x="6012" y="181"/>
              <a:ext cx="1328" cy="568"/>
            </a:xfrm>
            <a:prstGeom prst="roundRect">
              <a:avLst>
                <a:gd name="adj" fmla="val 21125"/>
              </a:avLst>
            </a:prstGeom>
            <a:gradFill rotWithShape="0">
              <a:gsLst>
                <a:gs pos="0">
                  <a:srgbClr val="FFFFFF"/>
                </a:gs>
                <a:gs pos="72020">
                  <a:srgbClr val="E1D6A9"/>
                </a:gs>
                <a:gs pos="100000">
                  <a:srgbClr val="C4AE53"/>
                </a:gs>
              </a:gsLst>
              <a:path path="rect">
                <a:fillToRect l="50000" t="50000" r="50000" b="50000"/>
              </a:path>
            </a:gradFill>
            <a:ln w="12700">
              <a:solidFill>
                <a:srgbClr val="4B4B4B"/>
              </a:solidFill>
              <a:miter lim="800000"/>
              <a:headEnd/>
              <a:tailEnd/>
            </a:ln>
            <a:effectLst>
              <a:outerShdw blurRad="76200" dist="101599" dir="3180003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 algn="ctr" eaLnBrk="1" hangingPunct="1">
                <a:defRPr/>
              </a:pPr>
              <a:endParaRPr lang="en-US" kern="1200">
                <a:cs typeface="+mn-cs"/>
              </a:endParaRPr>
            </a:p>
          </p:txBody>
        </p:sp>
        <p:sp>
          <p:nvSpPr>
            <p:cNvPr id="18" name="Rectangle 17"/>
            <p:cNvSpPr>
              <a:spLocks/>
            </p:cNvSpPr>
            <p:nvPr/>
          </p:nvSpPr>
          <p:spPr bwMode="auto">
            <a:xfrm>
              <a:off x="6087" y="270"/>
              <a:ext cx="120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eaLnBrk="1" hangingPunct="1"/>
              <a:r>
                <a:rPr lang="en-US" sz="3600" kern="1200" dirty="0" smtClean="0">
                  <a:solidFill>
                    <a:schemeClr val="bg2"/>
                  </a:solidFill>
                  <a:latin typeface="Arial Bold" charset="0"/>
                  <a:ea typeface="MS PGothic" charset="0"/>
                  <a:cs typeface="MS PGothic" charset="0"/>
                  <a:sym typeface="Arial Bold" charset="0"/>
                </a:rPr>
                <a:t>ELLOS</a:t>
              </a:r>
              <a:endParaRPr lang="en-US" sz="3600" kern="1200" dirty="0">
                <a:solidFill>
                  <a:schemeClr val="bg2"/>
                </a:solidFill>
                <a:latin typeface="Arial Bold" charset="0"/>
                <a:ea typeface="MS PGothic" charset="0"/>
                <a:cs typeface="MS PGothic" charset="0"/>
                <a:sym typeface="Arial Bold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755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/>
              <a:t>Installing PowerShell – Windows Management Framework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1268761"/>
            <a:ext cx="11449270" cy="4751040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PowerShell V4 – Windows 8.1 and Server 2012 R2</a:t>
            </a:r>
          </a:p>
          <a:p>
            <a:r>
              <a:rPr lang="en-US" dirty="0" smtClean="0"/>
              <a:t>PowerShell </a:t>
            </a:r>
            <a:r>
              <a:rPr lang="en-US" dirty="0"/>
              <a:t>V3 – Windows 8 and Server 2012</a:t>
            </a:r>
          </a:p>
          <a:p>
            <a:r>
              <a:rPr lang="en-US" dirty="0"/>
              <a:t>PowerShell V2 – Windows 7 and Server 2008</a:t>
            </a:r>
          </a:p>
          <a:p>
            <a:r>
              <a:rPr lang="en-US" dirty="0"/>
              <a:t>Download the Windows Management Framework 3.0 </a:t>
            </a:r>
            <a:r>
              <a:rPr lang="en-US" dirty="0" smtClean="0"/>
              <a:t>at </a:t>
            </a:r>
            <a:br>
              <a:rPr lang="en-US" dirty="0" smtClean="0"/>
            </a:br>
            <a:r>
              <a:rPr lang="en-US" dirty="0" smtClean="0"/>
              <a:t>http</a:t>
            </a:r>
            <a:r>
              <a:rPr lang="en-US" dirty="0"/>
              <a:t>://www.microsoft.com/en-us/download/details.aspx?id=34595</a:t>
            </a:r>
          </a:p>
          <a:p>
            <a:r>
              <a:rPr lang="en-US" dirty="0"/>
              <a:t>Windows XP and Server 2003 can run </a:t>
            </a:r>
            <a:r>
              <a:rPr lang="en-US" dirty="0" smtClean="0"/>
              <a:t>V2</a:t>
            </a:r>
            <a:endParaRPr lang="en-U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59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s-AR" sz="2800" dirty="0"/>
              <a:t>Ejecutando el </a:t>
            </a:r>
            <a:r>
              <a:rPr lang="es-AR" sz="2800" dirty="0" err="1"/>
              <a:t>PowerShell</a:t>
            </a:r>
            <a:r>
              <a:rPr lang="es-AR" sz="2800" dirty="0"/>
              <a:t> para el </a:t>
            </a:r>
            <a:r>
              <a:rPr lang="es-AR" sz="2800" dirty="0" smtClean="0"/>
              <a:t>administrador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5" descr="win8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324" y="3869593"/>
            <a:ext cx="3455250" cy="2655266"/>
          </a:xfrm>
          <a:prstGeom prst="rect">
            <a:avLst/>
          </a:prstGeom>
        </p:spPr>
      </p:pic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8537175" y="2305792"/>
            <a:ext cx="3173861" cy="3782246"/>
            <a:chOff x="0" y="0"/>
            <a:chExt cx="5520" cy="6392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09" t="2100" r="4776" b="6200"/>
            <a:stretch>
              <a:fillRect/>
            </a:stretch>
          </p:blipFill>
          <p:spPr bwMode="auto">
            <a:xfrm>
              <a:off x="128" y="96"/>
              <a:ext cx="5264" cy="60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8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520" cy="63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" name="Picture 9" descr="Win8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44" y="1412776"/>
            <a:ext cx="8894782" cy="2048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48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s-AR" sz="2800" dirty="0"/>
              <a:t>Personalización para un </a:t>
            </a:r>
            <a:r>
              <a:rPr lang="es-AR" sz="2800" dirty="0" err="1"/>
              <a:t>shell</a:t>
            </a:r>
            <a:r>
              <a:rPr lang="es-AR" sz="2800" dirty="0"/>
              <a:t> más </a:t>
            </a:r>
            <a:r>
              <a:rPr lang="es-AR" sz="2800" dirty="0" smtClean="0"/>
              <a:t>confortable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83" y="1379023"/>
            <a:ext cx="3583798" cy="4068095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795" y="1359986"/>
            <a:ext cx="3606098" cy="4093926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4446" y="1353745"/>
            <a:ext cx="3581520" cy="4064462"/>
          </a:xfrm>
          <a:prstGeom prst="rect">
            <a:avLst/>
          </a:prstGeom>
          <a:noFill/>
          <a:ln>
            <a:noFill/>
          </a:ln>
          <a:effectLst>
            <a:outerShdw blurRad="63500" dist="50799" dir="54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7621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 smtClean="0"/>
              <a:t>Familiarizandonos</a:t>
            </a:r>
            <a:r>
              <a:rPr lang="en-US" sz="2800" dirty="0" smtClean="0"/>
              <a:t> </a:t>
            </a:r>
            <a:r>
              <a:rPr lang="en-US" sz="2800" dirty="0"/>
              <a:t>con el </a:t>
            </a:r>
            <a:r>
              <a:rPr lang="en-US" sz="2800" dirty="0" smtClean="0"/>
              <a:t>Shell</a:t>
            </a:r>
            <a:r>
              <a:rPr lang="es-AR" sz="2800" dirty="0"/>
              <a:t/>
            </a:r>
            <a:br>
              <a:rPr lang="es-AR" sz="2800" dirty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1268761"/>
            <a:ext cx="11449270" cy="4751040"/>
          </a:xfrm>
        </p:spPr>
        <p:txBody>
          <a:bodyPr>
            <a:normAutofit/>
          </a:bodyPr>
          <a:lstStyle/>
          <a:p>
            <a:r>
              <a:rPr lang="es-AR" dirty="0" err="1"/>
              <a:t>Cmdlets</a:t>
            </a:r>
            <a:r>
              <a:rPr lang="es-AR" dirty="0"/>
              <a:t> : </a:t>
            </a:r>
            <a:r>
              <a:rPr lang="es-AR" dirty="0" smtClean="0"/>
              <a:t>Verbo </a:t>
            </a:r>
            <a:r>
              <a:rPr lang="es-AR" dirty="0"/>
              <a:t>– </a:t>
            </a:r>
            <a:r>
              <a:rPr lang="es-AR" dirty="0" smtClean="0"/>
              <a:t>Sustantivo</a:t>
            </a:r>
            <a:endParaRPr lang="es-AR" dirty="0"/>
          </a:p>
          <a:p>
            <a:r>
              <a:rPr lang="es-AR" dirty="0" smtClean="0"/>
              <a:t>Los comandos nativos funcionan!</a:t>
            </a:r>
            <a:endParaRPr lang="es-AR" dirty="0"/>
          </a:p>
          <a:p>
            <a:r>
              <a:rPr lang="es-AR" dirty="0" smtClean="0"/>
              <a:t>Ejemplo </a:t>
            </a:r>
            <a:r>
              <a:rPr lang="es-AR" dirty="0"/>
              <a:t>– Ping, </a:t>
            </a:r>
            <a:r>
              <a:rPr lang="es-AR" dirty="0" err="1"/>
              <a:t>IPConfig</a:t>
            </a:r>
            <a:r>
              <a:rPr lang="es-AR" dirty="0"/>
              <a:t>, </a:t>
            </a:r>
            <a:r>
              <a:rPr lang="es-AR" dirty="0" err="1"/>
              <a:t>calc</a:t>
            </a:r>
            <a:r>
              <a:rPr lang="es-AR" dirty="0"/>
              <a:t>, </a:t>
            </a:r>
            <a:r>
              <a:rPr lang="es-AR" dirty="0" err="1"/>
              <a:t>notepad</a:t>
            </a:r>
            <a:r>
              <a:rPr lang="es-AR" dirty="0"/>
              <a:t>, </a:t>
            </a:r>
            <a:r>
              <a:rPr lang="es-AR" dirty="0" err="1"/>
              <a:t>mspaint</a:t>
            </a:r>
            <a:endParaRPr lang="es-AR" dirty="0"/>
          </a:p>
          <a:p>
            <a:r>
              <a:rPr lang="es-AR" dirty="0" smtClean="0"/>
              <a:t>Alias, </a:t>
            </a:r>
            <a:r>
              <a:rPr lang="es-AR" dirty="0" err="1" smtClean="0"/>
              <a:t>cls</a:t>
            </a:r>
            <a:r>
              <a:rPr lang="es-AR" dirty="0" smtClean="0"/>
              <a:t> </a:t>
            </a:r>
            <a:r>
              <a:rPr lang="es-AR" dirty="0"/>
              <a:t>- Clear-Host</a:t>
            </a:r>
          </a:p>
          <a:p>
            <a:r>
              <a:rPr lang="es-AR" dirty="0"/>
              <a:t>cd - Set-</a:t>
            </a:r>
            <a:r>
              <a:rPr lang="es-AR" dirty="0" err="1"/>
              <a:t>Location</a:t>
            </a:r>
            <a:endParaRPr lang="es-AR" dirty="0"/>
          </a:p>
          <a:p>
            <a:r>
              <a:rPr lang="es-AR" dirty="0" err="1"/>
              <a:t>dir</a:t>
            </a:r>
            <a:r>
              <a:rPr lang="es-AR" dirty="0"/>
              <a:t>, </a:t>
            </a:r>
            <a:r>
              <a:rPr lang="es-AR" dirty="0" err="1"/>
              <a:t>ls</a:t>
            </a:r>
            <a:r>
              <a:rPr lang="es-AR" dirty="0"/>
              <a:t> - </a:t>
            </a:r>
            <a:r>
              <a:rPr lang="es-AR" dirty="0" err="1"/>
              <a:t>Get-Childitem</a:t>
            </a:r>
            <a:endParaRPr lang="es-AR" dirty="0"/>
          </a:p>
          <a:p>
            <a:r>
              <a:rPr lang="es-AR" dirty="0" err="1"/>
              <a:t>type</a:t>
            </a:r>
            <a:r>
              <a:rPr lang="es-AR" dirty="0"/>
              <a:t>, </a:t>
            </a:r>
            <a:r>
              <a:rPr lang="es-AR" dirty="0" err="1"/>
              <a:t>cat</a:t>
            </a:r>
            <a:r>
              <a:rPr lang="es-AR" dirty="0"/>
              <a:t> - </a:t>
            </a:r>
            <a:r>
              <a:rPr lang="es-AR" dirty="0" err="1"/>
              <a:t>Get</a:t>
            </a:r>
            <a:r>
              <a:rPr lang="es-AR" dirty="0"/>
              <a:t>-Content</a:t>
            </a:r>
          </a:p>
          <a:p>
            <a:r>
              <a:rPr lang="es-AR" dirty="0" err="1"/>
              <a:t>Copy</a:t>
            </a:r>
            <a:r>
              <a:rPr lang="es-AR" dirty="0"/>
              <a:t>, </a:t>
            </a:r>
            <a:r>
              <a:rPr lang="es-AR" dirty="0" err="1"/>
              <a:t>cp</a:t>
            </a:r>
            <a:r>
              <a:rPr lang="es-AR" dirty="0"/>
              <a:t> - </a:t>
            </a:r>
            <a:r>
              <a:rPr lang="es-AR" dirty="0" err="1"/>
              <a:t>Copy-item</a:t>
            </a:r>
            <a:endParaRPr lang="es-A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7632936" y="836712"/>
            <a:ext cx="3862076" cy="4968552"/>
            <a:chOff x="0" y="0"/>
            <a:chExt cx="5136" cy="5824"/>
          </a:xfrm>
        </p:grpSpPr>
        <p:pic>
          <p:nvPicPr>
            <p:cNvPr id="9" name="Picture 8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" r="1433" b="17316"/>
            <a:stretch>
              <a:fillRect/>
            </a:stretch>
          </p:blipFill>
          <p:spPr bwMode="auto">
            <a:xfrm>
              <a:off x="128" y="107"/>
              <a:ext cx="4880" cy="54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9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136" cy="58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0979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33772" y="381000"/>
            <a:ext cx="11521279" cy="1103784"/>
          </a:xfrm>
        </p:spPr>
        <p:txBody>
          <a:bodyPr>
            <a:normAutofit/>
          </a:bodyPr>
          <a:lstStyle/>
          <a:p>
            <a:r>
              <a:rPr lang="en-US" sz="2800" dirty="0" err="1"/>
              <a:t>Módulo</a:t>
            </a:r>
            <a:r>
              <a:rPr lang="en-US" sz="2800" dirty="0"/>
              <a:t> 2 - El </a:t>
            </a:r>
            <a:r>
              <a:rPr lang="en-US" sz="2800" dirty="0" smtClean="0"/>
              <a:t>Help</a:t>
            </a:r>
            <a:br>
              <a:rPr lang="en-US" sz="2800" dirty="0" smtClean="0"/>
            </a:br>
            <a:endParaRPr lang="en-US" sz="28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5781" y="1268761"/>
            <a:ext cx="11449270" cy="4751040"/>
          </a:xfrm>
        </p:spPr>
        <p:txBody>
          <a:bodyPr>
            <a:normAutofit/>
          </a:bodyPr>
          <a:lstStyle/>
          <a:p>
            <a:r>
              <a:rPr lang="en-US" dirty="0" err="1" smtClean="0"/>
              <a:t>Por</a:t>
            </a:r>
            <a:r>
              <a:rPr lang="en-US" dirty="0" smtClean="0"/>
              <a:t> que </a:t>
            </a:r>
            <a:r>
              <a:rPr lang="en-US" dirty="0" err="1" smtClean="0"/>
              <a:t>necesitamos</a:t>
            </a:r>
            <a:r>
              <a:rPr lang="en-US" dirty="0" smtClean="0"/>
              <a:t> el Help?</a:t>
            </a:r>
            <a:endParaRPr lang="en-US" dirty="0"/>
          </a:p>
          <a:p>
            <a:r>
              <a:rPr lang="en-US" dirty="0" smtClean="0"/>
              <a:t>Help </a:t>
            </a:r>
            <a:r>
              <a:rPr lang="en-US" dirty="0" err="1" smtClean="0"/>
              <a:t>actualizable</a:t>
            </a:r>
            <a:endParaRPr lang="en-US" dirty="0"/>
          </a:p>
          <a:p>
            <a:r>
              <a:rPr lang="en-US" dirty="0" err="1"/>
              <a:t>C</a:t>
            </a:r>
            <a:r>
              <a:rPr lang="en-US" dirty="0" err="1" smtClean="0"/>
              <a:t>apacidad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descubrimiento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Sistema de Help</a:t>
            </a:r>
            <a:endParaRPr lang="en-US" dirty="0"/>
          </a:p>
          <a:p>
            <a:r>
              <a:rPr lang="en-US" dirty="0" err="1" smtClean="0"/>
              <a:t>Entendiendo</a:t>
            </a:r>
            <a:r>
              <a:rPr lang="en-US" dirty="0" smtClean="0"/>
              <a:t> la </a:t>
            </a:r>
            <a:r>
              <a:rPr lang="en-US" dirty="0" err="1" smtClean="0"/>
              <a:t>sintaxis</a:t>
            </a:r>
            <a:endParaRPr lang="en-US" dirty="0"/>
          </a:p>
          <a:p>
            <a:r>
              <a:rPr lang="en-US" dirty="0" err="1" smtClean="0"/>
              <a:t>Usando</a:t>
            </a:r>
            <a:r>
              <a:rPr lang="en-US" dirty="0" smtClean="0"/>
              <a:t> el Help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mundo</a:t>
            </a:r>
            <a:r>
              <a:rPr lang="en-US" dirty="0" smtClean="0"/>
              <a:t> real</a:t>
            </a:r>
            <a:endParaRPr lang="en-U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4991" y="6215135"/>
            <a:ext cx="3466085" cy="4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6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0</TotalTime>
  <Words>724</Words>
  <Application>Microsoft Office PowerPoint</Application>
  <PresentationFormat>Custom</PresentationFormat>
  <Paragraphs>150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MS PGothic</vt:lpstr>
      <vt:lpstr>Arial</vt:lpstr>
      <vt:lpstr>Arial Black</vt:lpstr>
      <vt:lpstr>Arial Bold</vt:lpstr>
      <vt:lpstr>Corbel</vt:lpstr>
      <vt:lpstr>ヒラギノ角ゴ ProN W3</vt:lpstr>
      <vt:lpstr>Digital Blue Tunnel 16x9</vt:lpstr>
      <vt:lpstr>Bonus Track:  Introducción a Powershell</vt:lpstr>
      <vt:lpstr>Introducción a Powershell</vt:lpstr>
      <vt:lpstr>Módulo 1 - No tenerle miedo al Shell </vt:lpstr>
      <vt:lpstr>El propósito del PowerShell </vt:lpstr>
      <vt:lpstr>Installing PowerShell – Windows Management Framework </vt:lpstr>
      <vt:lpstr>Ejecutando el PowerShell para el administrador </vt:lpstr>
      <vt:lpstr>Personalización para un shell más confortable </vt:lpstr>
      <vt:lpstr>Familiarizandonos con el Shell </vt:lpstr>
      <vt:lpstr>Módulo 2 - El Help </vt:lpstr>
      <vt:lpstr>Por que necesitamos el Help? </vt:lpstr>
      <vt:lpstr>Help actualizable </vt:lpstr>
      <vt:lpstr>Capacidad de descubrimiento en el Sistema de Help </vt:lpstr>
      <vt:lpstr>Entendiendo la Sintaxis </vt:lpstr>
      <vt:lpstr>Usando el Help en el mundo real </vt:lpstr>
      <vt:lpstr>Módulo 3 - El Pipeline o tubería </vt:lpstr>
      <vt:lpstr>Que es el pipeline y que es lo que hace? </vt:lpstr>
      <vt:lpstr>Exportando/Importando a CSV </vt:lpstr>
      <vt:lpstr>Exportando/Importando a XML </vt:lpstr>
      <vt:lpstr>Other files and printers </vt:lpstr>
      <vt:lpstr>Mostrando información en la GUI </vt:lpstr>
      <vt:lpstr>Haciendo páginas web con información </vt:lpstr>
      <vt:lpstr>Cmdlets que matan </vt:lpstr>
      <vt:lpstr>Módulo 4 - Extendiendo el Shell </vt:lpstr>
      <vt:lpstr>Como la MMC – Un Shell que hace todo </vt:lpstr>
      <vt:lpstr>Encontrando y agregando Snap-ins </vt:lpstr>
      <vt:lpstr>Encontrando y agregando Modules </vt:lpstr>
      <vt:lpstr>Descubriendo nuevos comandos </vt:lpstr>
      <vt:lpstr>El mundo real de los cmdlets </vt:lpstr>
      <vt:lpstr>Módulo 5 - Los Objetos para el administrador </vt:lpstr>
      <vt:lpstr>Objetos a través del pipeline </vt:lpstr>
      <vt:lpstr>Obteniendo la información que necesitan </vt:lpstr>
      <vt:lpstr>Ordenando Objetos </vt:lpstr>
      <vt:lpstr>Seleccionando Objetos </vt:lpstr>
      <vt:lpstr>Propiedades específicas </vt:lpstr>
      <vt:lpstr>Filtrado de información </vt:lpstr>
      <vt:lpstr>Operadores de Comparación </vt:lpstr>
      <vt:lpstr>Métodos – Cuando no existen cmdlet 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2015-11-23T22:50:35Z</dcterms:created>
  <dcterms:modified xsi:type="dcterms:W3CDTF">2016-07-11T20:19:17Z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TC028952619991</vt:lpwstr>
  </property>
</Properties>
</file>